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1"/>
  </p:notesMasterIdLst>
  <p:sldIdLst>
    <p:sldId id="425" r:id="rId2"/>
    <p:sldId id="258" r:id="rId3"/>
    <p:sldId id="478" r:id="rId4"/>
    <p:sldId id="479" r:id="rId5"/>
    <p:sldId id="480" r:id="rId6"/>
    <p:sldId id="481" r:id="rId7"/>
    <p:sldId id="468" r:id="rId8"/>
    <p:sldId id="469" r:id="rId9"/>
    <p:sldId id="470" r:id="rId10"/>
    <p:sldId id="471" r:id="rId11"/>
    <p:sldId id="274" r:id="rId12"/>
    <p:sldId id="472" r:id="rId13"/>
    <p:sldId id="473" r:id="rId14"/>
    <p:sldId id="474" r:id="rId15"/>
    <p:sldId id="475" r:id="rId16"/>
    <p:sldId id="476" r:id="rId17"/>
    <p:sldId id="477" r:id="rId18"/>
    <p:sldId id="427" r:id="rId19"/>
    <p:sldId id="428" r:id="rId20"/>
    <p:sldId id="429" r:id="rId21"/>
    <p:sldId id="430" r:id="rId22"/>
    <p:sldId id="431" r:id="rId23"/>
    <p:sldId id="432" r:id="rId24"/>
    <p:sldId id="433" r:id="rId25"/>
    <p:sldId id="434" r:id="rId26"/>
    <p:sldId id="435" r:id="rId27"/>
    <p:sldId id="436" r:id="rId28"/>
    <p:sldId id="349" r:id="rId29"/>
    <p:sldId id="437" r:id="rId30"/>
    <p:sldId id="438" r:id="rId31"/>
    <p:sldId id="439" r:id="rId32"/>
    <p:sldId id="440" r:id="rId33"/>
    <p:sldId id="441" r:id="rId34"/>
    <p:sldId id="442" r:id="rId35"/>
    <p:sldId id="443" r:id="rId36"/>
    <p:sldId id="446" r:id="rId37"/>
    <p:sldId id="447" r:id="rId38"/>
    <p:sldId id="448" r:id="rId39"/>
    <p:sldId id="371" r:id="rId40"/>
    <p:sldId id="449" r:id="rId41"/>
    <p:sldId id="450" r:id="rId42"/>
    <p:sldId id="459" r:id="rId43"/>
    <p:sldId id="352" r:id="rId44"/>
    <p:sldId id="460" r:id="rId45"/>
    <p:sldId id="461" r:id="rId46"/>
    <p:sldId id="462" r:id="rId47"/>
    <p:sldId id="463" r:id="rId48"/>
    <p:sldId id="464" r:id="rId49"/>
    <p:sldId id="466" r:id="rId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370" autoAdjust="0"/>
    <p:restoredTop sz="94576" autoAdjust="0"/>
  </p:normalViewPr>
  <p:slideViewPr>
    <p:cSldViewPr>
      <p:cViewPr varScale="1">
        <p:scale>
          <a:sx n="82" d="100"/>
          <a:sy n="82" d="100"/>
        </p:scale>
        <p:origin x="1690" y="62"/>
      </p:cViewPr>
      <p:guideLst>
        <p:guide orient="horz" pos="2160"/>
        <p:guide pos="2880"/>
      </p:guideLst>
    </p:cSldViewPr>
  </p:slideViewPr>
  <p:notesTextViewPr>
    <p:cViewPr>
      <p:scale>
        <a:sx n="100" d="100"/>
        <a:sy n="100" d="100"/>
      </p:scale>
      <p:origin x="0" y="0"/>
    </p:cViewPr>
  </p:notesTextViewPr>
  <p:sorterViewPr>
    <p:cViewPr>
      <p:scale>
        <a:sx n="45" d="100"/>
        <a:sy n="45" d="100"/>
      </p:scale>
      <p:origin x="0" y="3917"/>
    </p:cViewPr>
  </p:sorterViewPr>
  <p:notesViewPr>
    <p:cSldViewPr>
      <p:cViewPr varScale="1">
        <p:scale>
          <a:sx n="71" d="100"/>
          <a:sy n="71" d="100"/>
        </p:scale>
        <p:origin x="-2310"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494F0E6-AAFD-4866-A038-76796769B5F3}" type="datetimeFigureOut">
              <a:rPr lang="en-US" smtClean="0"/>
              <a:pPr/>
              <a:t>3/28/2022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F4F284-C953-4959-8A2F-552AC784C31D}" type="slidenum">
              <a:rPr lang="en-US" smtClean="0"/>
              <a:pPr/>
              <a:t>‹#›</a:t>
            </a:fld>
            <a:endParaRPr lang="en-US"/>
          </a:p>
        </p:txBody>
      </p:sp>
    </p:spTree>
    <p:extLst>
      <p:ext uri="{BB962C8B-B14F-4D97-AF65-F5344CB8AC3E}">
        <p14:creationId xmlns:p14="http://schemas.microsoft.com/office/powerpoint/2010/main" val="2845232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9">
            <a:extLst>
              <a:ext uri="{FF2B5EF4-FFF2-40B4-BE49-F238E27FC236}">
                <a16:creationId xmlns:a16="http://schemas.microsoft.com/office/drawing/2014/main" id="{AAB0EAAA-BC42-4572-B3E8-7D3F79548E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fld id="{08E8E091-93E3-47F3-A0AF-65E5C06BD1D0}" type="slidenum">
              <a:rPr lang="en-GB" altLang="en-US" sz="1200">
                <a:latin typeface="Times New Roman" panose="02020603050405020304" pitchFamily="18" charset="0"/>
              </a:rPr>
              <a:pPr eaLnBrk="1" hangingPunct="1"/>
              <a:t>8</a:t>
            </a:fld>
            <a:endParaRPr lang="en-GB" altLang="en-US" sz="1200">
              <a:latin typeface="Times New Roman" panose="02020603050405020304" pitchFamily="18" charset="0"/>
            </a:endParaRPr>
          </a:p>
        </p:txBody>
      </p:sp>
      <p:sp>
        <p:nvSpPr>
          <p:cNvPr id="92163" name="Text Box 1">
            <a:extLst>
              <a:ext uri="{FF2B5EF4-FFF2-40B4-BE49-F238E27FC236}">
                <a16:creationId xmlns:a16="http://schemas.microsoft.com/office/drawing/2014/main" id="{6987095B-631D-4ACD-8559-4B5519BDCCB8}"/>
              </a:ext>
            </a:extLst>
          </p:cNvPr>
          <p:cNvSpPr>
            <a:spLocks noGrp="1" noRot="1" noChangeAspect="1" noChangeArrowheads="1" noTextEdit="1"/>
          </p:cNvSpPr>
          <p:nvPr>
            <p:ph type="sldImg"/>
          </p:nvPr>
        </p:nvSpPr>
        <p:spPr>
          <a:xfrm>
            <a:off x="1258888" y="720725"/>
            <a:ext cx="4800600" cy="3600450"/>
          </a:xfrm>
          <a:solidFill>
            <a:srgbClr val="FFFFFF"/>
          </a:solidFill>
          <a:ln/>
        </p:spPr>
      </p:sp>
      <p:sp>
        <p:nvSpPr>
          <p:cNvPr id="92164" name="Text Box 2">
            <a:extLst>
              <a:ext uri="{FF2B5EF4-FFF2-40B4-BE49-F238E27FC236}">
                <a16:creationId xmlns:a16="http://schemas.microsoft.com/office/drawing/2014/main" id="{4492E24B-AF6B-43E5-988D-64A47F957C3F}"/>
              </a:ext>
            </a:extLst>
          </p:cNvPr>
          <p:cNvSpPr>
            <a:spLocks noGrp="1" noChangeArrowheads="1"/>
          </p:cNvSpPr>
          <p:nvPr>
            <p:ph type="body" idx="1"/>
          </p:nvPr>
        </p:nvSpPr>
        <p:spPr>
          <a:xfrm>
            <a:off x="974725" y="4560888"/>
            <a:ext cx="5365750" cy="42306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a:extLst>
              <a:ext uri="{FF2B5EF4-FFF2-40B4-BE49-F238E27FC236}">
                <a16:creationId xmlns:a16="http://schemas.microsoft.com/office/drawing/2014/main" id="{DF177D13-6E31-41F9-89A4-86B5F6983A38}"/>
              </a:ext>
            </a:extLst>
          </p:cNvPr>
          <p:cNvSpPr>
            <a:spLocks noGrp="1" noRot="1" noChangeAspect="1" noTextEdit="1"/>
          </p:cNvSpPr>
          <p:nvPr>
            <p:ph type="sldImg"/>
          </p:nvPr>
        </p:nvSpPr>
        <p:spPr>
          <a:ln/>
        </p:spPr>
      </p:sp>
      <p:sp>
        <p:nvSpPr>
          <p:cNvPr id="93187" name="Notes Placeholder 2">
            <a:extLst>
              <a:ext uri="{FF2B5EF4-FFF2-40B4-BE49-F238E27FC236}">
                <a16:creationId xmlns:a16="http://schemas.microsoft.com/office/drawing/2014/main" id="{0C55825A-BEAB-485D-B287-9A696CBB6F2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
        <p:nvSpPr>
          <p:cNvPr id="93188" name="Slide Number Placeholder 3">
            <a:extLst>
              <a:ext uri="{FF2B5EF4-FFF2-40B4-BE49-F238E27FC236}">
                <a16:creationId xmlns:a16="http://schemas.microsoft.com/office/drawing/2014/main" id="{7EEA6DA6-8FF2-4FB7-BC78-7EDB8216ACB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fld id="{AAFFB006-309F-44F9-A8D2-B5ACBE2347C9}" type="slidenum">
              <a:rPr lang="en-GB" altLang="en-US" sz="1200">
                <a:latin typeface="Times New Roman" panose="02020603050405020304" pitchFamily="18" charset="0"/>
              </a:rPr>
              <a:pPr eaLnBrk="1" hangingPunct="1"/>
              <a:t>11</a:t>
            </a:fld>
            <a:endParaRPr lang="en-GB" altLang="en-US" sz="1200">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lvl="1"/>
            <a:r>
              <a:rPr lang="en-US" altLang="zh-TW" sz="1800"/>
              <a:t>Full virtualization has proven highly successful </a:t>
            </a:r>
          </a:p>
          <a:p>
            <a:pPr algn="just"/>
            <a:r>
              <a:rPr lang="en-US" altLang="en-US" b="1"/>
              <a:t>Pros</a:t>
            </a:r>
            <a:r>
              <a:rPr lang="en-US" altLang="en-US"/>
              <a:t>: Stability, comptability, guest OS is not patched.</a:t>
            </a:r>
          </a:p>
          <a:p>
            <a:pPr algn="just"/>
            <a:r>
              <a:rPr lang="en-US" altLang="en-US" b="1"/>
              <a:t>Cons</a:t>
            </a:r>
            <a:r>
              <a:rPr lang="en-US" altLang="en-US"/>
              <a:t>: resources, performance.</a:t>
            </a:r>
          </a:p>
          <a:p>
            <a:pPr marL="0" lvl="1"/>
            <a:endParaRPr lang="en-US" altLang="zh-TW" sz="180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BC881BE-C353-49B8-8AB8-5C8184702408}" type="slidenum">
              <a:rPr lang="en-US" altLang="en-US">
                <a:latin typeface="Calibri" panose="020F0502020204030204" pitchFamily="34" charset="0"/>
              </a:rPr>
              <a:pPr eaLnBrk="1" hangingPunct="1"/>
              <a:t>34</a:t>
            </a:fld>
            <a:endParaRPr lang="en-US" altLang="en-US">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lgn="ctr">
              <a:defRPr lang="en-US" sz="3600" b="1" i="1" kern="1200" dirty="0">
                <a:solidFill>
                  <a:schemeClr val="accent1">
                    <a:lumMod val="50000"/>
                  </a:schemeClr>
                </a:solidFill>
                <a:latin typeface="+mn-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chor="b">
            <a:normAutofit/>
          </a:bodyPr>
          <a:lstStyle>
            <a:lvl1pPr marL="0" indent="0" algn="l">
              <a:buNone/>
              <a:defRPr lang="en-US" sz="1800" b="1" i="1" kern="1200" dirty="0">
                <a:solidFill>
                  <a:schemeClr val="accent2">
                    <a:lumMod val="50000"/>
                  </a:schemeClr>
                </a:solidFill>
                <a:latin typeface="Cambria" pitchFamily="18"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6" descr="logo"/>
          <p:cNvPicPr>
            <a:picLocks noChangeAspect="1" noChangeArrowheads="1"/>
          </p:cNvPicPr>
          <p:nvPr userDrawn="1"/>
        </p:nvPicPr>
        <p:blipFill>
          <a:blip r:embed="rId3" cstate="print"/>
          <a:srcRect/>
          <a:stretch>
            <a:fillRect/>
          </a:stretch>
        </p:blipFill>
        <p:spPr bwMode="auto">
          <a:xfrm>
            <a:off x="6374027" y="6030097"/>
            <a:ext cx="2743200" cy="762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lvl1pPr algn="r">
              <a:defRPr b="1">
                <a:latin typeface="+mj-lt"/>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3/28/2022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r" defTabSz="914400" rtl="0" eaLnBrk="1" latinLnBrk="0" hangingPunct="1">
        <a:spcBef>
          <a:spcPct val="0"/>
        </a:spcBef>
        <a:buNone/>
        <a:defRPr sz="4400" b="1" i="1" kern="1200">
          <a:solidFill>
            <a:schemeClr val="accent5">
              <a:lumMod val="50000"/>
            </a:schemeClr>
          </a:solidFill>
          <a:latin typeface="+mj-lt"/>
          <a:ea typeface="+mj-ea"/>
          <a:cs typeface="+mj-cs"/>
        </a:defRPr>
      </a:lvl1pPr>
    </p:titleStyle>
    <p:body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4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slideLayout" Target="../slideLayouts/slideLayout2.xml"/><Relationship Id="rId5" Type="http://schemas.openxmlformats.org/officeDocument/2006/relationships/image" Target="../media/image30.wmf"/><Relationship Id="rId4" Type="http://schemas.openxmlformats.org/officeDocument/2006/relationships/image" Target="../media/image29.wmf"/></Relationships>
</file>

<file path=ppt/slides/_rels/slide19.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jpe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1.png"/><Relationship Id="rId4" Type="http://schemas.openxmlformats.org/officeDocument/2006/relationships/image" Target="../media/image50.jpeg"/></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7.w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8.w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9.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6A6D1-4203-4E80-9FBE-9D3C51B0F6E9}"/>
              </a:ext>
            </a:extLst>
          </p:cNvPr>
          <p:cNvSpPr>
            <a:spLocks noGrp="1"/>
          </p:cNvSpPr>
          <p:nvPr>
            <p:ph type="title"/>
          </p:nvPr>
        </p:nvSpPr>
        <p:spPr/>
        <p:txBody>
          <a:bodyPr/>
          <a:lstStyle/>
          <a:p>
            <a:r>
              <a:rPr lang="en-IN" dirty="0"/>
              <a:t>Unit III</a:t>
            </a:r>
          </a:p>
        </p:txBody>
      </p:sp>
      <p:sp>
        <p:nvSpPr>
          <p:cNvPr id="3" name="Content Placeholder 2">
            <a:extLst>
              <a:ext uri="{FF2B5EF4-FFF2-40B4-BE49-F238E27FC236}">
                <a16:creationId xmlns:a16="http://schemas.microsoft.com/office/drawing/2014/main" id="{4E950B9A-E9E8-4772-AA5D-6BF82354E567}"/>
              </a:ext>
            </a:extLst>
          </p:cNvPr>
          <p:cNvSpPr>
            <a:spLocks noGrp="1"/>
          </p:cNvSpPr>
          <p:nvPr>
            <p:ph idx="1"/>
          </p:nvPr>
        </p:nvSpPr>
        <p:spPr/>
        <p:txBody>
          <a:bodyPr>
            <a:normAutofit/>
          </a:bodyPr>
          <a:lstStyle/>
          <a:p>
            <a:pPr algn="just"/>
            <a:r>
              <a:rPr lang="en-IN" dirty="0"/>
              <a:t>Infrastructure as a Service (IaaS): Introduction to IaaS, Introduction to virtualization, Different approaches to virtualization, Hypervisors, Machine Image, Virtual Machine(VM), Compute options in the cloud, Exploring IaaS with Compute Engine, Configuring elastic apps with auto scaling, Storage options in the cloud, Structured and unstructured storage in the cloud, unstructured storage using Cloud Storage, SQL managed services, Exploring Cloud SQL, Cloud Spanner as a managed service, NoSQL managed service options, Cloud Datastore, a NoSQL document store, Cloud Bigtable as a NoSQL option </a:t>
            </a:r>
          </a:p>
        </p:txBody>
      </p:sp>
    </p:spTree>
    <p:extLst>
      <p:ext uri="{BB962C8B-B14F-4D97-AF65-F5344CB8AC3E}">
        <p14:creationId xmlns:p14="http://schemas.microsoft.com/office/powerpoint/2010/main" val="238140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9B3CFAA8-CE26-4197-99E5-61E60D24BA25}"/>
              </a:ext>
            </a:extLst>
          </p:cNvPr>
          <p:cNvSpPr>
            <a:spLocks noGrp="1" noChangeArrowheads="1"/>
          </p:cNvSpPr>
          <p:nvPr>
            <p:ph type="title"/>
          </p:nvPr>
        </p:nvSpPr>
        <p:spPr>
          <a:xfrm>
            <a:off x="1752600" y="76200"/>
            <a:ext cx="7239000" cy="1143000"/>
          </a:xfrm>
        </p:spPr>
        <p:txBody>
          <a:bodyPr>
            <a:normAutofit fontScale="90000"/>
          </a:bodyPr>
          <a:lstStyle/>
          <a:p>
            <a:pPr eaLnBrk="1" hangingPunct="1"/>
            <a:r>
              <a:rPr lang="en-US" altLang="en-US" sz="4000"/>
              <a:t>Some Commercial Cloud Offerings</a:t>
            </a:r>
          </a:p>
        </p:txBody>
      </p:sp>
      <p:pic>
        <p:nvPicPr>
          <p:cNvPr id="13315" name="Picture 4">
            <a:extLst>
              <a:ext uri="{FF2B5EF4-FFF2-40B4-BE49-F238E27FC236}">
                <a16:creationId xmlns:a16="http://schemas.microsoft.com/office/drawing/2014/main" id="{3163E3CB-5F76-494A-A1DD-DCA4433D56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163" y="1235075"/>
            <a:ext cx="5421312" cy="6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13316" name="Picture 5">
            <a:extLst>
              <a:ext uri="{FF2B5EF4-FFF2-40B4-BE49-F238E27FC236}">
                <a16:creationId xmlns:a16="http://schemas.microsoft.com/office/drawing/2014/main" id="{0F828939-DD87-486B-B00B-62858564DE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6663" y="2155825"/>
            <a:ext cx="352901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13317" name="Picture 6">
            <a:extLst>
              <a:ext uri="{FF2B5EF4-FFF2-40B4-BE49-F238E27FC236}">
                <a16:creationId xmlns:a16="http://schemas.microsoft.com/office/drawing/2014/main" id="{3C97F587-986C-418B-9F40-40E316E86BA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53338" y="3514725"/>
            <a:ext cx="989012" cy="155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8" name="Picture 7">
            <a:extLst>
              <a:ext uri="{FF2B5EF4-FFF2-40B4-BE49-F238E27FC236}">
                <a16:creationId xmlns:a16="http://schemas.microsoft.com/office/drawing/2014/main" id="{D3D33982-9C38-4676-8B9B-26D71E59EB1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52588" y="4849813"/>
            <a:ext cx="1857375"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9" name="Picture 9">
            <a:extLst>
              <a:ext uri="{FF2B5EF4-FFF2-40B4-BE49-F238E27FC236}">
                <a16:creationId xmlns:a16="http://schemas.microsoft.com/office/drawing/2014/main" id="{A3F6C3B6-42A1-4AD2-ADE8-4D7915C384E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094163" y="3467100"/>
            <a:ext cx="26543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0" name="Picture 10">
            <a:extLst>
              <a:ext uri="{FF2B5EF4-FFF2-40B4-BE49-F238E27FC236}">
                <a16:creationId xmlns:a16="http://schemas.microsoft.com/office/drawing/2014/main" id="{1435B5F6-36E4-45AE-B845-5A8BC66F6055}"/>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089650" y="1587500"/>
            <a:ext cx="2695575"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1" name="Picture 11">
            <a:extLst>
              <a:ext uri="{FF2B5EF4-FFF2-40B4-BE49-F238E27FC236}">
                <a16:creationId xmlns:a16="http://schemas.microsoft.com/office/drawing/2014/main" id="{07E23778-2BBC-4723-A7AC-09F683AEA8E1}"/>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529138" y="4979988"/>
            <a:ext cx="1851025" cy="68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2" name="Picture 12">
            <a:extLst>
              <a:ext uri="{FF2B5EF4-FFF2-40B4-BE49-F238E27FC236}">
                <a16:creationId xmlns:a16="http://schemas.microsoft.com/office/drawing/2014/main" id="{E0B1B233-4509-4FA3-838C-3369FF599583}"/>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98488" y="3478213"/>
            <a:ext cx="1787525"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3" name="Picture 11">
            <a:extLst>
              <a:ext uri="{FF2B5EF4-FFF2-40B4-BE49-F238E27FC236}">
                <a16:creationId xmlns:a16="http://schemas.microsoft.com/office/drawing/2014/main" id="{49A30A07-AE09-44CE-ACA1-773C8932B3ED}"/>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682875" y="3519488"/>
            <a:ext cx="1131888"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4" name="Picture 7">
            <a:extLst>
              <a:ext uri="{FF2B5EF4-FFF2-40B4-BE49-F238E27FC236}">
                <a16:creationId xmlns:a16="http://schemas.microsoft.com/office/drawing/2014/main" id="{0D74970B-E96C-4D21-AC2E-0D286A68CFC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0538" y="2290763"/>
            <a:ext cx="433863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13325" name="Slide Number Placeholder 4">
            <a:extLst>
              <a:ext uri="{FF2B5EF4-FFF2-40B4-BE49-F238E27FC236}">
                <a16:creationId xmlns:a16="http://schemas.microsoft.com/office/drawing/2014/main" id="{634DADA1-BD4A-41D0-A5B7-223C4FB3AB47}"/>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fld id="{AA03A666-DAEA-49DA-97B7-159462C6C0EA}" type="slidenum">
              <a:rPr lang="en-GB" altLang="en-US" sz="1200">
                <a:solidFill>
                  <a:schemeClr val="bg1"/>
                </a:solidFill>
              </a:rPr>
              <a:pPr/>
              <a:t>10</a:t>
            </a:fld>
            <a:endParaRPr lang="en-GB" altLang="en-US" sz="1200">
              <a:solidFill>
                <a:schemeClr val="bg1"/>
              </a:solidFill>
            </a:endParaRPr>
          </a:p>
        </p:txBody>
      </p:sp>
    </p:spTree>
  </p:cSld>
  <p:clrMapOvr>
    <a:masterClrMapping/>
  </p:clrMapOvr>
  <p:transition>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DF3A0BE6-6E5C-4597-B435-02B5FF09D227}"/>
              </a:ext>
            </a:extLst>
          </p:cNvPr>
          <p:cNvSpPr>
            <a:spLocks noGrp="1"/>
          </p:cNvSpPr>
          <p:nvPr>
            <p:ph type="title"/>
          </p:nvPr>
        </p:nvSpPr>
        <p:spPr>
          <a:xfrm>
            <a:off x="1752600" y="76200"/>
            <a:ext cx="7239000" cy="1143000"/>
          </a:xfrm>
        </p:spPr>
        <p:txBody>
          <a:bodyPr/>
          <a:lstStyle/>
          <a:p>
            <a:pPr eaLnBrk="1" hangingPunct="1"/>
            <a:r>
              <a:rPr lang="en-GB" altLang="en-US"/>
              <a:t>Cloud Taxonomy</a:t>
            </a:r>
          </a:p>
        </p:txBody>
      </p:sp>
      <p:pic>
        <p:nvPicPr>
          <p:cNvPr id="14339" name="Picture 5">
            <a:extLst>
              <a:ext uri="{FF2B5EF4-FFF2-40B4-BE49-F238E27FC236}">
                <a16:creationId xmlns:a16="http://schemas.microsoft.com/office/drawing/2014/main" id="{897C80F7-034A-4AE1-BCE2-6186240FD8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7900" y="1098550"/>
            <a:ext cx="70993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Slide Number Placeholder 4">
            <a:extLst>
              <a:ext uri="{FF2B5EF4-FFF2-40B4-BE49-F238E27FC236}">
                <a16:creationId xmlns:a16="http://schemas.microsoft.com/office/drawing/2014/main" id="{DD0FC774-9936-4E6E-8236-A3E2CF981E66}"/>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fld id="{76A28F34-42EC-4B5F-AAD9-57C5A041B476}" type="slidenum">
              <a:rPr lang="en-GB" altLang="en-US" sz="1200">
                <a:solidFill>
                  <a:schemeClr val="bg1"/>
                </a:solidFill>
              </a:rPr>
              <a:pPr/>
              <a:t>11</a:t>
            </a:fld>
            <a:endParaRPr lang="en-GB" altLang="en-US" sz="120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E4AD4A91-807E-42E7-8AF4-C5A29A2DAD9E}"/>
              </a:ext>
            </a:extLst>
          </p:cNvPr>
          <p:cNvSpPr>
            <a:spLocks noGrp="1"/>
          </p:cNvSpPr>
          <p:nvPr>
            <p:ph type="title"/>
          </p:nvPr>
        </p:nvSpPr>
        <p:spPr>
          <a:xfrm>
            <a:off x="1752600" y="76200"/>
            <a:ext cx="7239000" cy="1143000"/>
          </a:xfrm>
        </p:spPr>
        <p:txBody>
          <a:bodyPr/>
          <a:lstStyle/>
          <a:p>
            <a:r>
              <a:rPr lang="en-US" altLang="en-US" sz="3600"/>
              <a:t>The cloud computing architecture</a:t>
            </a:r>
          </a:p>
        </p:txBody>
      </p:sp>
      <p:sp>
        <p:nvSpPr>
          <p:cNvPr id="15363" name="Slide Number Placeholder 3">
            <a:extLst>
              <a:ext uri="{FF2B5EF4-FFF2-40B4-BE49-F238E27FC236}">
                <a16:creationId xmlns:a16="http://schemas.microsoft.com/office/drawing/2014/main" id="{FED59D67-F68E-4E22-AF1C-29F825C012C0}"/>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fld id="{1FF79294-0E37-4303-9F8B-F27601ED8E37}" type="slidenum">
              <a:rPr lang="en-GB" altLang="en-US" sz="1200">
                <a:solidFill>
                  <a:schemeClr val="bg1"/>
                </a:solidFill>
              </a:rPr>
              <a:pPr/>
              <a:t>12</a:t>
            </a:fld>
            <a:endParaRPr lang="en-GB" altLang="en-US" sz="1200">
              <a:solidFill>
                <a:schemeClr val="bg1"/>
              </a:solidFill>
            </a:endParaRPr>
          </a:p>
        </p:txBody>
      </p:sp>
      <p:pic>
        <p:nvPicPr>
          <p:cNvPr id="15364" name="Picture 2">
            <a:extLst>
              <a:ext uri="{FF2B5EF4-FFF2-40B4-BE49-F238E27FC236}">
                <a16:creationId xmlns:a16="http://schemas.microsoft.com/office/drawing/2014/main" id="{871FA61C-3346-4F1F-8533-6397EC0511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33425" y="1196975"/>
            <a:ext cx="7677150" cy="4968875"/>
          </a:xfr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12F2428C-2945-4E24-8067-00D1096B1A3A}"/>
              </a:ext>
            </a:extLst>
          </p:cNvPr>
          <p:cNvSpPr>
            <a:spLocks noGrp="1"/>
          </p:cNvSpPr>
          <p:nvPr>
            <p:ph type="title"/>
          </p:nvPr>
        </p:nvSpPr>
        <p:spPr>
          <a:xfrm>
            <a:off x="1752600" y="76200"/>
            <a:ext cx="7239000" cy="1143000"/>
          </a:xfrm>
        </p:spPr>
        <p:txBody>
          <a:bodyPr/>
          <a:lstStyle/>
          <a:p>
            <a:r>
              <a:rPr lang="en-US" altLang="en-US" sz="3200"/>
              <a:t>Cloud Computing Services Classification</a:t>
            </a:r>
          </a:p>
        </p:txBody>
      </p:sp>
      <p:sp>
        <p:nvSpPr>
          <p:cNvPr id="16387" name="Slide Number Placeholder 3">
            <a:extLst>
              <a:ext uri="{FF2B5EF4-FFF2-40B4-BE49-F238E27FC236}">
                <a16:creationId xmlns:a16="http://schemas.microsoft.com/office/drawing/2014/main" id="{BA184DE8-E762-46F1-A115-E89F271AB98F}"/>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fld id="{AA7FCD82-E1B6-48DC-ADD0-607615644F4D}" type="slidenum">
              <a:rPr lang="en-GB" altLang="en-US" sz="1200">
                <a:solidFill>
                  <a:schemeClr val="bg1"/>
                </a:solidFill>
              </a:rPr>
              <a:pPr/>
              <a:t>13</a:t>
            </a:fld>
            <a:endParaRPr lang="en-GB" altLang="en-US" sz="1200">
              <a:solidFill>
                <a:schemeClr val="bg1"/>
              </a:solidFill>
            </a:endParaRPr>
          </a:p>
        </p:txBody>
      </p:sp>
      <p:pic>
        <p:nvPicPr>
          <p:cNvPr id="16388" name="Picture 2">
            <a:extLst>
              <a:ext uri="{FF2B5EF4-FFF2-40B4-BE49-F238E27FC236}">
                <a16:creationId xmlns:a16="http://schemas.microsoft.com/office/drawing/2014/main" id="{5CC5A07F-490E-4396-A720-437435C10F3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00100" y="2052638"/>
            <a:ext cx="7543800" cy="3314700"/>
          </a:xfr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94D127DD-5262-4CF7-92EE-60E13D3DE6B9}"/>
              </a:ext>
            </a:extLst>
          </p:cNvPr>
          <p:cNvSpPr>
            <a:spLocks noGrp="1"/>
          </p:cNvSpPr>
          <p:nvPr>
            <p:ph type="title"/>
          </p:nvPr>
        </p:nvSpPr>
        <p:spPr>
          <a:xfrm>
            <a:off x="1752600" y="76200"/>
            <a:ext cx="7239000" cy="1143000"/>
          </a:xfrm>
        </p:spPr>
        <p:txBody>
          <a:bodyPr/>
          <a:lstStyle/>
          <a:p>
            <a:r>
              <a:rPr lang="en-US" altLang="en-US" sz="2800"/>
              <a:t>Infrastructure-as-a-Service </a:t>
            </a:r>
          </a:p>
        </p:txBody>
      </p:sp>
      <p:sp>
        <p:nvSpPr>
          <p:cNvPr id="17411" name="Slide Number Placeholder 3">
            <a:extLst>
              <a:ext uri="{FF2B5EF4-FFF2-40B4-BE49-F238E27FC236}">
                <a16:creationId xmlns:a16="http://schemas.microsoft.com/office/drawing/2014/main" id="{720340C7-7E38-4864-92C1-8BC381201239}"/>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fld id="{1729BC5B-C726-4EF2-BBC2-A2EF05EF887B}" type="slidenum">
              <a:rPr lang="en-GB" altLang="en-US" sz="1200">
                <a:solidFill>
                  <a:schemeClr val="bg1"/>
                </a:solidFill>
              </a:rPr>
              <a:pPr/>
              <a:t>14</a:t>
            </a:fld>
            <a:endParaRPr lang="en-GB" altLang="en-US" sz="1200">
              <a:solidFill>
                <a:schemeClr val="bg1"/>
              </a:solidFill>
            </a:endParaRPr>
          </a:p>
        </p:txBody>
      </p:sp>
      <p:pic>
        <p:nvPicPr>
          <p:cNvPr id="17412" name="Picture 2">
            <a:extLst>
              <a:ext uri="{FF2B5EF4-FFF2-40B4-BE49-F238E27FC236}">
                <a16:creationId xmlns:a16="http://schemas.microsoft.com/office/drawing/2014/main" id="{654C4673-45D1-4504-83B5-462CE3A87F1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84250" y="1295400"/>
            <a:ext cx="7175500" cy="4830763"/>
          </a:xfr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DCCC5245-0804-4C6D-BAF0-E0EE0B5F7B91}"/>
              </a:ext>
            </a:extLst>
          </p:cNvPr>
          <p:cNvSpPr>
            <a:spLocks noGrp="1"/>
          </p:cNvSpPr>
          <p:nvPr>
            <p:ph type="title"/>
          </p:nvPr>
        </p:nvSpPr>
        <p:spPr>
          <a:xfrm>
            <a:off x="1752600" y="76200"/>
            <a:ext cx="7239000" cy="1143000"/>
          </a:xfrm>
        </p:spPr>
        <p:txBody>
          <a:bodyPr/>
          <a:lstStyle/>
          <a:p>
            <a:r>
              <a:rPr lang="en-US" altLang="en-US" sz="3200"/>
              <a:t>The Platform-as-a-Service reference model</a:t>
            </a:r>
          </a:p>
        </p:txBody>
      </p:sp>
      <p:sp>
        <p:nvSpPr>
          <p:cNvPr id="18435" name="Slide Number Placeholder 3">
            <a:extLst>
              <a:ext uri="{FF2B5EF4-FFF2-40B4-BE49-F238E27FC236}">
                <a16:creationId xmlns:a16="http://schemas.microsoft.com/office/drawing/2014/main" id="{8407EB2B-D397-4F8A-8C6E-545A4242476E}"/>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fld id="{2A50C530-A80C-4FB8-8277-AE8A29673BAB}" type="slidenum">
              <a:rPr lang="en-GB" altLang="en-US" sz="1200">
                <a:solidFill>
                  <a:schemeClr val="bg1"/>
                </a:solidFill>
              </a:rPr>
              <a:pPr/>
              <a:t>15</a:t>
            </a:fld>
            <a:endParaRPr lang="en-GB" altLang="en-US" sz="1200">
              <a:solidFill>
                <a:schemeClr val="bg1"/>
              </a:solidFill>
            </a:endParaRPr>
          </a:p>
        </p:txBody>
      </p:sp>
      <p:pic>
        <p:nvPicPr>
          <p:cNvPr id="18436" name="Picture 2">
            <a:extLst>
              <a:ext uri="{FF2B5EF4-FFF2-40B4-BE49-F238E27FC236}">
                <a16:creationId xmlns:a16="http://schemas.microsoft.com/office/drawing/2014/main" id="{C187B81B-AFC3-4215-83C8-D8B2D9761C8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52500" y="1433513"/>
            <a:ext cx="7239000" cy="4552950"/>
          </a:xfr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FD906207-F579-432F-BD35-2EB93B6E7A26}"/>
              </a:ext>
            </a:extLst>
          </p:cNvPr>
          <p:cNvSpPr>
            <a:spLocks noGrp="1"/>
          </p:cNvSpPr>
          <p:nvPr>
            <p:ph type="title"/>
          </p:nvPr>
        </p:nvSpPr>
        <p:spPr>
          <a:xfrm>
            <a:off x="1752600" y="76200"/>
            <a:ext cx="7239000" cy="1143000"/>
          </a:xfrm>
        </p:spPr>
        <p:txBody>
          <a:bodyPr/>
          <a:lstStyle/>
          <a:p>
            <a:r>
              <a:rPr lang="en-US" altLang="en-US" sz="2800"/>
              <a:t>A taxonomy of virtualization techniques.</a:t>
            </a:r>
          </a:p>
        </p:txBody>
      </p:sp>
      <p:sp>
        <p:nvSpPr>
          <p:cNvPr id="19459" name="Slide Number Placeholder 3">
            <a:extLst>
              <a:ext uri="{FF2B5EF4-FFF2-40B4-BE49-F238E27FC236}">
                <a16:creationId xmlns:a16="http://schemas.microsoft.com/office/drawing/2014/main" id="{2A2D627F-5647-4A65-B551-2775AB67A8F8}"/>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fld id="{457D2C3F-4234-4CEB-AB7D-918F29AE7EAF}" type="slidenum">
              <a:rPr lang="en-GB" altLang="en-US" sz="1200">
                <a:solidFill>
                  <a:schemeClr val="bg1"/>
                </a:solidFill>
              </a:rPr>
              <a:pPr/>
              <a:t>16</a:t>
            </a:fld>
            <a:endParaRPr lang="en-GB" altLang="en-US" sz="1200">
              <a:solidFill>
                <a:schemeClr val="bg1"/>
              </a:solidFill>
            </a:endParaRPr>
          </a:p>
        </p:txBody>
      </p:sp>
      <p:pic>
        <p:nvPicPr>
          <p:cNvPr id="19460" name="Picture 2">
            <a:extLst>
              <a:ext uri="{FF2B5EF4-FFF2-40B4-BE49-F238E27FC236}">
                <a16:creationId xmlns:a16="http://schemas.microsoft.com/office/drawing/2014/main" id="{43EBF523-9B88-4DC7-B520-35213FAF57D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65213" y="1066800"/>
            <a:ext cx="7013575" cy="5059363"/>
          </a:xfr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E3BA64DF-FB2A-492C-A944-B19682453C06}"/>
              </a:ext>
            </a:extLst>
          </p:cNvPr>
          <p:cNvSpPr>
            <a:spLocks noGrp="1"/>
          </p:cNvSpPr>
          <p:nvPr>
            <p:ph type="title"/>
          </p:nvPr>
        </p:nvSpPr>
        <p:spPr>
          <a:xfrm>
            <a:off x="1752600" y="76200"/>
            <a:ext cx="7239000" cy="1143000"/>
          </a:xfrm>
        </p:spPr>
        <p:txBody>
          <a:bodyPr/>
          <a:lstStyle/>
          <a:p>
            <a:r>
              <a:rPr lang="en-US" altLang="en-US" sz="2400"/>
              <a:t>A hardware virtualization reference model</a:t>
            </a:r>
          </a:p>
        </p:txBody>
      </p:sp>
      <p:sp>
        <p:nvSpPr>
          <p:cNvPr id="20483" name="Slide Number Placeholder 3">
            <a:extLst>
              <a:ext uri="{FF2B5EF4-FFF2-40B4-BE49-F238E27FC236}">
                <a16:creationId xmlns:a16="http://schemas.microsoft.com/office/drawing/2014/main" id="{ABDD11F7-056A-477F-A503-033FC7121181}"/>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fld id="{22D7343E-1449-4F63-8A2C-7F92178118FC}" type="slidenum">
              <a:rPr lang="en-GB" altLang="en-US" sz="1200">
                <a:solidFill>
                  <a:schemeClr val="bg1"/>
                </a:solidFill>
              </a:rPr>
              <a:pPr/>
              <a:t>17</a:t>
            </a:fld>
            <a:endParaRPr lang="en-GB" altLang="en-US" sz="1200">
              <a:solidFill>
                <a:schemeClr val="bg1"/>
              </a:solidFill>
            </a:endParaRPr>
          </a:p>
        </p:txBody>
      </p:sp>
      <p:pic>
        <p:nvPicPr>
          <p:cNvPr id="20484" name="Picture 2">
            <a:extLst>
              <a:ext uri="{FF2B5EF4-FFF2-40B4-BE49-F238E27FC236}">
                <a16:creationId xmlns:a16="http://schemas.microsoft.com/office/drawing/2014/main" id="{31F0F869-C295-49DF-BBCE-FC7A6D8F4C1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14513" y="1792288"/>
            <a:ext cx="5514975" cy="3838575"/>
          </a:xfr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0637" y="170258"/>
            <a:ext cx="7634288" cy="376238"/>
          </a:xfrm>
        </p:spPr>
        <p:txBody>
          <a:bodyPr>
            <a:noAutofit/>
          </a:bodyPr>
          <a:lstStyle/>
          <a:p>
            <a:pPr>
              <a:defRPr/>
            </a:pPr>
            <a:r>
              <a:rPr lang="en-US" altLang="zh-TW" sz="3600" dirty="0"/>
              <a:t>In the computer-age</a:t>
            </a:r>
            <a:endParaRPr lang="en-US" sz="3600" dirty="0"/>
          </a:p>
        </p:txBody>
      </p:sp>
      <p:sp>
        <p:nvSpPr>
          <p:cNvPr id="10244" name="Oval 38"/>
          <p:cNvSpPr>
            <a:spLocks noChangeArrowheads="1"/>
          </p:cNvSpPr>
          <p:nvPr/>
        </p:nvSpPr>
        <p:spPr bwMode="auto">
          <a:xfrm>
            <a:off x="6218635" y="4485085"/>
            <a:ext cx="1476375" cy="1102519"/>
          </a:xfrm>
          <a:prstGeom prst="ellipse">
            <a:avLst/>
          </a:prstGeom>
          <a:solidFill>
            <a:srgbClr val="00B0F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350"/>
          </a:p>
        </p:txBody>
      </p:sp>
      <p:sp>
        <p:nvSpPr>
          <p:cNvPr id="10245" name="Line 43"/>
          <p:cNvSpPr>
            <a:spLocks noChangeShapeType="1"/>
          </p:cNvSpPr>
          <p:nvPr/>
        </p:nvSpPr>
        <p:spPr bwMode="auto">
          <a:xfrm flipV="1">
            <a:off x="3396854" y="4126707"/>
            <a:ext cx="1810940" cy="87511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246" name="Line 46"/>
          <p:cNvSpPr>
            <a:spLocks noChangeShapeType="1"/>
          </p:cNvSpPr>
          <p:nvPr/>
        </p:nvSpPr>
        <p:spPr bwMode="auto">
          <a:xfrm flipH="1">
            <a:off x="5474494" y="2344341"/>
            <a:ext cx="1245394" cy="16168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247" name="Line 40"/>
          <p:cNvSpPr>
            <a:spLocks noChangeShapeType="1"/>
          </p:cNvSpPr>
          <p:nvPr/>
        </p:nvSpPr>
        <p:spPr bwMode="auto">
          <a:xfrm>
            <a:off x="2196704" y="2237185"/>
            <a:ext cx="2430065" cy="18049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248" name="Line 41"/>
          <p:cNvSpPr>
            <a:spLocks noChangeShapeType="1"/>
          </p:cNvSpPr>
          <p:nvPr/>
        </p:nvSpPr>
        <p:spPr bwMode="auto">
          <a:xfrm>
            <a:off x="2249091" y="2290762"/>
            <a:ext cx="1987153" cy="333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249" name="Line 42"/>
          <p:cNvSpPr>
            <a:spLocks noChangeShapeType="1"/>
          </p:cNvSpPr>
          <p:nvPr/>
        </p:nvSpPr>
        <p:spPr bwMode="auto">
          <a:xfrm>
            <a:off x="2262188" y="2182416"/>
            <a:ext cx="759619" cy="220860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250" name="Line 44"/>
          <p:cNvSpPr>
            <a:spLocks noChangeShapeType="1"/>
          </p:cNvSpPr>
          <p:nvPr/>
        </p:nvSpPr>
        <p:spPr bwMode="auto">
          <a:xfrm>
            <a:off x="6823473" y="2237185"/>
            <a:ext cx="34528" cy="2212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251" name="Line 45"/>
          <p:cNvSpPr>
            <a:spLocks noChangeShapeType="1"/>
          </p:cNvSpPr>
          <p:nvPr/>
        </p:nvSpPr>
        <p:spPr bwMode="auto">
          <a:xfrm>
            <a:off x="5067301" y="4126707"/>
            <a:ext cx="1869281" cy="87511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252" name="Line 47"/>
          <p:cNvSpPr>
            <a:spLocks noChangeShapeType="1"/>
          </p:cNvSpPr>
          <p:nvPr/>
        </p:nvSpPr>
        <p:spPr bwMode="auto">
          <a:xfrm flipH="1" flipV="1">
            <a:off x="4029075" y="2344341"/>
            <a:ext cx="2744391" cy="738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253" name="Line 48"/>
          <p:cNvSpPr>
            <a:spLocks noChangeShapeType="1"/>
          </p:cNvSpPr>
          <p:nvPr/>
        </p:nvSpPr>
        <p:spPr bwMode="auto">
          <a:xfrm>
            <a:off x="4236244" y="2290762"/>
            <a:ext cx="2133600" cy="23205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254" name="Line 50"/>
          <p:cNvSpPr>
            <a:spLocks noChangeShapeType="1"/>
          </p:cNvSpPr>
          <p:nvPr/>
        </p:nvSpPr>
        <p:spPr bwMode="auto">
          <a:xfrm flipV="1">
            <a:off x="3661173" y="2290763"/>
            <a:ext cx="411956" cy="21121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255" name="Oval 36"/>
          <p:cNvSpPr>
            <a:spLocks noChangeArrowheads="1"/>
          </p:cNvSpPr>
          <p:nvPr/>
        </p:nvSpPr>
        <p:spPr bwMode="auto">
          <a:xfrm>
            <a:off x="4486275" y="3473054"/>
            <a:ext cx="1243013" cy="1091803"/>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350"/>
          </a:p>
        </p:txBody>
      </p:sp>
      <p:sp>
        <p:nvSpPr>
          <p:cNvPr id="10256" name="Oval 37"/>
          <p:cNvSpPr>
            <a:spLocks noChangeArrowheads="1"/>
          </p:cNvSpPr>
          <p:nvPr/>
        </p:nvSpPr>
        <p:spPr bwMode="auto">
          <a:xfrm>
            <a:off x="5835254" y="1750219"/>
            <a:ext cx="1640681" cy="1245394"/>
          </a:xfrm>
          <a:prstGeom prst="ellipse">
            <a:avLst/>
          </a:prstGeom>
          <a:solidFill>
            <a:srgbClr val="FFFF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350"/>
          </a:p>
        </p:txBody>
      </p:sp>
      <p:sp>
        <p:nvSpPr>
          <p:cNvPr id="18" name="Oval 35"/>
          <p:cNvSpPr>
            <a:spLocks noChangeArrowheads="1"/>
          </p:cNvSpPr>
          <p:nvPr/>
        </p:nvSpPr>
        <p:spPr bwMode="auto">
          <a:xfrm>
            <a:off x="2371725" y="4227910"/>
            <a:ext cx="1703785" cy="1115615"/>
          </a:xfrm>
          <a:prstGeom prst="ellipse">
            <a:avLst/>
          </a:prstGeom>
          <a:solidFill>
            <a:schemeClr val="accent5">
              <a:lumMod val="75000"/>
            </a:schemeClr>
          </a:solidFill>
          <a:ln w="9525">
            <a:solidFill>
              <a:schemeClr val="tx1"/>
            </a:solidFill>
            <a:round/>
            <a:headEnd/>
            <a:tailEnd/>
          </a:ln>
          <a:effectLst/>
        </p:spPr>
        <p:txBody>
          <a:bodyPr wrap="none" anchor="ctr"/>
          <a:lstStyle/>
          <a:p>
            <a:pPr>
              <a:defRPr/>
            </a:pPr>
            <a:endParaRPr lang="en-US" sz="1350"/>
          </a:p>
        </p:txBody>
      </p:sp>
      <p:sp>
        <p:nvSpPr>
          <p:cNvPr id="10258" name="Oval 34"/>
          <p:cNvSpPr>
            <a:spLocks noChangeArrowheads="1"/>
          </p:cNvSpPr>
          <p:nvPr/>
        </p:nvSpPr>
        <p:spPr bwMode="auto">
          <a:xfrm>
            <a:off x="3417094" y="1922860"/>
            <a:ext cx="1466850" cy="1015603"/>
          </a:xfrm>
          <a:prstGeom prst="ellipse">
            <a:avLst/>
          </a:prstGeom>
          <a:solidFill>
            <a:srgbClr val="92D05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350"/>
          </a:p>
        </p:txBody>
      </p:sp>
      <p:sp>
        <p:nvSpPr>
          <p:cNvPr id="10259" name="Oval 33"/>
          <p:cNvSpPr>
            <a:spLocks noChangeArrowheads="1"/>
          </p:cNvSpPr>
          <p:nvPr/>
        </p:nvSpPr>
        <p:spPr bwMode="auto">
          <a:xfrm>
            <a:off x="1337073" y="1775223"/>
            <a:ext cx="1429940" cy="1115615"/>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350"/>
          </a:p>
        </p:txBody>
      </p:sp>
      <p:pic>
        <p:nvPicPr>
          <p:cNvPr id="10260" name="Picture 5" descr="MCj0428947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49428" y="4018360"/>
            <a:ext cx="575072" cy="583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1" name="Picture 6" descr="MCj0428949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86338" y="3536156"/>
            <a:ext cx="466725" cy="582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2" name="Picture 7" descr="MCj042895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11279" y="3749279"/>
            <a:ext cx="598884" cy="656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3" name="Picture 8" descr="MCj042894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60885" y="1827610"/>
            <a:ext cx="584597"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4" name="Picture 9" descr="MCj042894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93132" y="1912144"/>
            <a:ext cx="584597" cy="417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5" name="Picture 10" descr="MCj042894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61272" y="2182416"/>
            <a:ext cx="584597" cy="41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6" name="Picture 11" descr="MCj042894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5601" y="4396979"/>
            <a:ext cx="584597" cy="41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7" name="Picture 12" descr="MCj042894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83507" y="2237185"/>
            <a:ext cx="584597" cy="41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8" name="Picture 13" descr="MCj042894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7797" y="4396979"/>
            <a:ext cx="584597" cy="41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9" name="Picture 15" descr="MCj042895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35266" y="1847850"/>
            <a:ext cx="598884" cy="656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0" name="Picture 16" descr="MCj042895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53225" y="2309813"/>
            <a:ext cx="598885" cy="656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1" name="Picture 18" descr="MCj042895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91300" y="1751410"/>
            <a:ext cx="598885" cy="656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2" name="Picture 19" descr="MCj042895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77804" y="2182416"/>
            <a:ext cx="598884" cy="656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3" name="Picture 20" descr="MCj0428949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8172" y="2182417"/>
            <a:ext cx="466725" cy="582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4" name="Picture 21" descr="MCj0428949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14800" y="1858567"/>
            <a:ext cx="466725" cy="582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5" name="Picture 22" descr="MCj0428949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9044" y="1804988"/>
            <a:ext cx="466725" cy="582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6" name="Picture 24" descr="MCj0428949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5469" y="1804988"/>
            <a:ext cx="466725" cy="582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7" name="Picture 26" descr="MCj0428947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71663" y="2182417"/>
            <a:ext cx="575072" cy="583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8" name="Picture 27" descr="MCj0428947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9363" y="4288632"/>
            <a:ext cx="575072" cy="583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9" name="Picture 28" descr="MCj0428947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7710" y="4667251"/>
            <a:ext cx="575072" cy="583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0" name="Picture 29" descr="MCj0428947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13485" y="4720829"/>
            <a:ext cx="575072" cy="583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1" name="Picture 30" descr="MCj0428947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3447" y="4612482"/>
            <a:ext cx="575072" cy="583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2" name="Picture 31" descr="MCj0428947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23110" y="2237185"/>
            <a:ext cx="575072" cy="583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3" name="Picture 14" descr="MCj042894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53263" y="4720829"/>
            <a:ext cx="584597" cy="41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4" name="Picture 17" descr="MCj042895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40066" y="4288632"/>
            <a:ext cx="598884" cy="656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5" name="Picture 23" descr="MCj0428949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30641" y="4235054"/>
            <a:ext cx="466725" cy="582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6" name="Picture 25" descr="MCj0428949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5138" y="5099448"/>
            <a:ext cx="466725" cy="582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7" name="Picture 32" descr="MCj0428947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46019" y="4882754"/>
            <a:ext cx="575072" cy="583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288" name="Straight Connector 49"/>
          <p:cNvCxnSpPr>
            <a:cxnSpLocks noChangeShapeType="1"/>
          </p:cNvCxnSpPr>
          <p:nvPr/>
        </p:nvCxnSpPr>
        <p:spPr bwMode="auto">
          <a:xfrm flipV="1">
            <a:off x="3509963" y="5135166"/>
            <a:ext cx="2894410" cy="226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9437" y="274047"/>
            <a:ext cx="7634288" cy="410765"/>
          </a:xfrm>
        </p:spPr>
        <p:txBody>
          <a:bodyPr>
            <a:noAutofit/>
          </a:bodyPr>
          <a:lstStyle/>
          <a:p>
            <a:pPr>
              <a:defRPr/>
            </a:pPr>
            <a:r>
              <a:rPr lang="en-GB" altLang="zh-TW" sz="2700" dirty="0"/>
              <a:t>A Lot of </a:t>
            </a:r>
            <a:r>
              <a:rPr lang="en-GB" sz="2700" dirty="0"/>
              <a:t>Server</a:t>
            </a:r>
            <a:r>
              <a:rPr lang="en-GB" altLang="zh-TW" sz="2700" dirty="0"/>
              <a:t>s/Machines</a:t>
            </a:r>
            <a:r>
              <a:rPr lang="en-GB" sz="2700" dirty="0"/>
              <a:t>...</a:t>
            </a:r>
            <a:endParaRPr lang="en-US" sz="2700" dirty="0"/>
          </a:p>
        </p:txBody>
      </p:sp>
      <p:sp>
        <p:nvSpPr>
          <p:cNvPr id="11267" name="Content Placeholder 2"/>
          <p:cNvSpPr>
            <a:spLocks noGrp="1"/>
          </p:cNvSpPr>
          <p:nvPr>
            <p:ph idx="1"/>
          </p:nvPr>
        </p:nvSpPr>
        <p:spPr>
          <a:xfrm>
            <a:off x="938213" y="1833563"/>
            <a:ext cx="2607469" cy="3045619"/>
          </a:xfrm>
        </p:spPr>
        <p:txBody>
          <a:bodyPr>
            <a:normAutofit fontScale="92500"/>
          </a:bodyPr>
          <a:lstStyle/>
          <a:p>
            <a:r>
              <a:rPr lang="en-US" altLang="zh-TW" sz="2100">
                <a:solidFill>
                  <a:schemeClr val="tx1"/>
                </a:solidFill>
                <a:ea typeface="新細明體" charset="-120"/>
              </a:rPr>
              <a:t>Web server</a:t>
            </a:r>
          </a:p>
          <a:p>
            <a:r>
              <a:rPr lang="en-US" altLang="zh-TW" sz="2100">
                <a:solidFill>
                  <a:schemeClr val="tx1"/>
                </a:solidFill>
                <a:ea typeface="新細明體" charset="-120"/>
              </a:rPr>
              <a:t>Mail server</a:t>
            </a:r>
          </a:p>
          <a:p>
            <a:r>
              <a:rPr lang="en-US" altLang="zh-TW" sz="2100">
                <a:solidFill>
                  <a:schemeClr val="tx1"/>
                </a:solidFill>
                <a:ea typeface="新細明體" charset="-120"/>
              </a:rPr>
              <a:t>Database server</a:t>
            </a:r>
          </a:p>
          <a:p>
            <a:r>
              <a:rPr lang="en-US" altLang="zh-TW" sz="2100">
                <a:solidFill>
                  <a:schemeClr val="tx1"/>
                </a:solidFill>
                <a:ea typeface="新細明體" charset="-120"/>
              </a:rPr>
              <a:t>File server</a:t>
            </a:r>
          </a:p>
          <a:p>
            <a:r>
              <a:rPr lang="en-US" altLang="zh-TW" sz="2100">
                <a:solidFill>
                  <a:schemeClr val="tx1"/>
                </a:solidFill>
                <a:ea typeface="新細明體" charset="-120"/>
              </a:rPr>
              <a:t>Proxy server</a:t>
            </a:r>
          </a:p>
          <a:p>
            <a:r>
              <a:rPr lang="en-US" altLang="zh-TW" sz="2100">
                <a:solidFill>
                  <a:schemeClr val="tx1"/>
                </a:solidFill>
                <a:ea typeface="新細明體" charset="-120"/>
              </a:rPr>
              <a:t>Application server</a:t>
            </a:r>
          </a:p>
          <a:p>
            <a:r>
              <a:rPr lang="en-US" altLang="zh-TW" sz="2100">
                <a:solidFill>
                  <a:schemeClr val="tx1"/>
                </a:solidFill>
                <a:ea typeface="新細明體" charset="-120"/>
              </a:rPr>
              <a:t>…and many others</a:t>
            </a:r>
          </a:p>
          <a:p>
            <a:endParaRPr lang="en-US" altLang="en-US" sz="2100">
              <a:solidFill>
                <a:schemeClr val="tx1"/>
              </a:solidFill>
            </a:endParaRPr>
          </a:p>
        </p:txBody>
      </p:sp>
      <p:pic>
        <p:nvPicPr>
          <p:cNvPr id="11269" name="Picture 7" descr="Related image"/>
          <p:cNvPicPr>
            <a:picLocks noChangeAspect="1" noChangeArrowheads="1"/>
          </p:cNvPicPr>
          <p:nvPr/>
        </p:nvPicPr>
        <p:blipFill>
          <a:blip r:embed="rId2">
            <a:lum contrast="-10000"/>
            <a:extLst>
              <a:ext uri="{28A0092B-C50C-407E-A947-70E740481C1C}">
                <a14:useLocalDpi xmlns:a14="http://schemas.microsoft.com/office/drawing/2010/main" val="0"/>
              </a:ext>
            </a:extLst>
          </a:blip>
          <a:srcRect/>
          <a:stretch>
            <a:fillRect/>
          </a:stretch>
        </p:blipFill>
        <p:spPr bwMode="auto">
          <a:xfrm>
            <a:off x="3313510" y="1750219"/>
            <a:ext cx="1501378" cy="1501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8" name="Picture 8" descr="C:\Documents and Settings\Avi\My Documents\Downloads\bigstock-email-sign--envelope-_585284.jpg"/>
          <p:cNvPicPr>
            <a:picLocks noChangeAspect="1" noChangeArrowheads="1"/>
          </p:cNvPicPr>
          <p:nvPr/>
        </p:nvPicPr>
        <p:blipFill>
          <a:blip r:embed="rId3">
            <a:lum contrast="-10000"/>
          </a:blip>
          <a:srcRect l="4576" r="6441" b="1314"/>
          <a:stretch>
            <a:fillRect/>
          </a:stretch>
        </p:blipFill>
        <p:spPr bwMode="auto">
          <a:xfrm>
            <a:off x="4986581" y="1999399"/>
            <a:ext cx="1513936" cy="1391825"/>
          </a:xfrm>
          <a:prstGeom prst="rect">
            <a:avLst/>
          </a:prstGeom>
          <a:noFill/>
          <a:effectLst>
            <a:softEdge rad="127000"/>
          </a:effectLst>
        </p:spPr>
      </p:pic>
      <p:pic>
        <p:nvPicPr>
          <p:cNvPr id="30729" name="Picture 9" descr="C:\Documents and Settings\Avi\My Documents\Downloads\Database_3.png"/>
          <p:cNvPicPr>
            <a:picLocks noChangeAspect="1" noChangeArrowheads="1"/>
          </p:cNvPicPr>
          <p:nvPr/>
        </p:nvPicPr>
        <p:blipFill>
          <a:blip r:embed="rId4">
            <a:lum contrast="-10000"/>
          </a:blip>
          <a:srcRect l="11123" t="6065" r="11335" b="5906"/>
          <a:stretch>
            <a:fillRect/>
          </a:stretch>
        </p:blipFill>
        <p:spPr bwMode="auto">
          <a:xfrm>
            <a:off x="7321439" y="2368336"/>
            <a:ext cx="1238912" cy="1406471"/>
          </a:xfrm>
          <a:prstGeom prst="rect">
            <a:avLst/>
          </a:prstGeom>
          <a:noFill/>
          <a:effectLst>
            <a:softEdge rad="63500"/>
          </a:effectLst>
        </p:spPr>
      </p:pic>
      <p:pic>
        <p:nvPicPr>
          <p:cNvPr id="11272" name="Picture 10" descr="C:\Documents and Settings\Avi\My Documents\Downloads\best-15-file-server-free.jpg"/>
          <p:cNvPicPr>
            <a:picLocks noChangeAspect="1" noChangeArrowheads="1"/>
          </p:cNvPicPr>
          <p:nvPr/>
        </p:nvPicPr>
        <p:blipFill>
          <a:blip r:embed="rId5" cstate="print">
            <a:lum contrast="-10000"/>
            <a:extLst>
              <a:ext uri="{28A0092B-C50C-407E-A947-70E740481C1C}">
                <a14:useLocalDpi xmlns:a14="http://schemas.microsoft.com/office/drawing/2010/main" val="0"/>
              </a:ext>
            </a:extLst>
          </a:blip>
          <a:srcRect/>
          <a:stretch>
            <a:fillRect/>
          </a:stretch>
        </p:blipFill>
        <p:spPr bwMode="auto">
          <a:xfrm>
            <a:off x="7660481" y="4196953"/>
            <a:ext cx="1162050" cy="1337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3" name="Picture 11" descr="C:\Documents and Settings\Avi\My Documents\Downloads\unnamed.png"/>
          <p:cNvPicPr>
            <a:picLocks noChangeAspect="1" noChangeArrowheads="1"/>
          </p:cNvPicPr>
          <p:nvPr/>
        </p:nvPicPr>
        <p:blipFill>
          <a:blip r:embed="rId6">
            <a:extLst>
              <a:ext uri="{28A0092B-C50C-407E-A947-70E740481C1C}">
                <a14:useLocalDpi xmlns:a14="http://schemas.microsoft.com/office/drawing/2010/main" val="0"/>
              </a:ext>
            </a:extLst>
          </a:blip>
          <a:srcRect l="11311" r="10588"/>
          <a:stretch>
            <a:fillRect/>
          </a:stretch>
        </p:blipFill>
        <p:spPr bwMode="auto">
          <a:xfrm>
            <a:off x="5869782" y="3857625"/>
            <a:ext cx="1674019"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2" name="Picture 12" descr="C:\Documents and Settings\Avi\My Documents\Downloads\application_server.png"/>
          <p:cNvPicPr>
            <a:picLocks noChangeAspect="1" noChangeArrowheads="1"/>
          </p:cNvPicPr>
          <p:nvPr/>
        </p:nvPicPr>
        <p:blipFill>
          <a:blip r:embed="rId7">
            <a:lum contrast="-10000"/>
          </a:blip>
          <a:srcRect/>
          <a:stretch>
            <a:fillRect/>
          </a:stretch>
        </p:blipFill>
        <p:spPr bwMode="auto">
          <a:xfrm>
            <a:off x="4149670" y="4609777"/>
            <a:ext cx="1390973" cy="1390973"/>
          </a:xfrm>
          <a:prstGeom prst="rect">
            <a:avLst/>
          </a:prstGeom>
          <a:noFill/>
          <a:effectLst>
            <a:softEdge rad="63500"/>
          </a:effectLst>
        </p:spPr>
      </p:pic>
      <p:pic>
        <p:nvPicPr>
          <p:cNvPr id="30733" name="Picture 13" descr="C:\Documents and Settings\Avi\My Documents\Downloads\45a46ca4c7fe3b4b4fe4506845f8644d.jpg"/>
          <p:cNvPicPr>
            <a:picLocks noChangeAspect="1" noChangeArrowheads="1"/>
          </p:cNvPicPr>
          <p:nvPr/>
        </p:nvPicPr>
        <p:blipFill>
          <a:blip r:embed="rId8"/>
          <a:srcRect l="60847" t="45468" r="10097" b="21408"/>
          <a:stretch>
            <a:fillRect/>
          </a:stretch>
        </p:blipFill>
        <p:spPr bwMode="auto">
          <a:xfrm>
            <a:off x="2289871" y="4736737"/>
            <a:ext cx="1441345" cy="1252390"/>
          </a:xfrm>
          <a:prstGeom prst="rect">
            <a:avLst/>
          </a:prstGeom>
          <a:noFill/>
          <a:effectLst>
            <a:softEdge rad="317500"/>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0600" y="228600"/>
            <a:ext cx="3792141" cy="500063"/>
          </a:xfrm>
        </p:spPr>
        <p:txBody>
          <a:bodyPr>
            <a:noAutofit/>
          </a:bodyPr>
          <a:lstStyle/>
          <a:p>
            <a:pPr>
              <a:defRPr/>
            </a:pPr>
            <a:r>
              <a:rPr lang="en-US" sz="4000" kern="0" dirty="0">
                <a:solidFill>
                  <a:schemeClr val="dk1"/>
                </a:solidFill>
                <a:ea typeface="Times New Roman"/>
                <a:cs typeface="Times New Roman"/>
                <a:sym typeface="Cabin"/>
              </a:rPr>
              <a:t>Virtualization</a:t>
            </a:r>
            <a:endParaRPr lang="en-US" sz="4000" dirty="0"/>
          </a:p>
        </p:txBody>
      </p:sp>
      <p:sp>
        <p:nvSpPr>
          <p:cNvPr id="9219" name="Content Placeholder 2"/>
          <p:cNvSpPr>
            <a:spLocks noGrp="1"/>
          </p:cNvSpPr>
          <p:nvPr>
            <p:ph idx="1"/>
          </p:nvPr>
        </p:nvSpPr>
        <p:spPr>
          <a:xfrm>
            <a:off x="533400" y="1066800"/>
            <a:ext cx="7772400" cy="4142673"/>
          </a:xfrm>
        </p:spPr>
        <p:txBody>
          <a:bodyPr wrap="square">
            <a:spAutoFit/>
          </a:bodyPr>
          <a:lstStyle/>
          <a:p>
            <a:pPr eaLnBrk="1" hangingPunct="1">
              <a:buFont typeface="Wingdings" panose="05000000000000000000" pitchFamily="2" charset="2"/>
              <a:buChar char="ü"/>
            </a:pPr>
            <a:r>
              <a:rPr lang="en-GB" altLang="en-US" sz="2800" dirty="0">
                <a:solidFill>
                  <a:schemeClr val="tx1"/>
                </a:solidFill>
              </a:rPr>
              <a:t>Explain what is Virtualization.</a:t>
            </a:r>
          </a:p>
          <a:p>
            <a:pPr eaLnBrk="1" hangingPunct="1">
              <a:buFont typeface="Wingdings" panose="05000000000000000000" pitchFamily="2" charset="2"/>
              <a:buChar char="ü"/>
            </a:pPr>
            <a:r>
              <a:rPr lang="en-GB" altLang="en-US" sz="2800" dirty="0">
                <a:solidFill>
                  <a:schemeClr val="tx1"/>
                </a:solidFill>
              </a:rPr>
              <a:t>Identify why Virtualization.</a:t>
            </a:r>
            <a:endParaRPr lang="en-IN" altLang="en-US" sz="2800" dirty="0">
              <a:solidFill>
                <a:schemeClr val="tx1"/>
              </a:solidFill>
            </a:endParaRPr>
          </a:p>
          <a:p>
            <a:pPr eaLnBrk="1" hangingPunct="1">
              <a:buFont typeface="Wingdings" panose="05000000000000000000" pitchFamily="2" charset="2"/>
              <a:buChar char="ü"/>
            </a:pPr>
            <a:r>
              <a:rPr lang="en-GB" altLang="en-US" sz="2800" dirty="0">
                <a:solidFill>
                  <a:schemeClr val="tx1"/>
                </a:solidFill>
              </a:rPr>
              <a:t>Identify the scope and necessity Virtualization.</a:t>
            </a:r>
            <a:endParaRPr lang="en-IN" altLang="en-US" sz="2800" dirty="0">
              <a:solidFill>
                <a:schemeClr val="tx1"/>
              </a:solidFill>
            </a:endParaRPr>
          </a:p>
          <a:p>
            <a:pPr eaLnBrk="1" hangingPunct="1">
              <a:buFont typeface="Wingdings" panose="05000000000000000000" pitchFamily="2" charset="2"/>
              <a:buChar char="ü"/>
            </a:pPr>
            <a:r>
              <a:rPr lang="en-US" altLang="en-US" sz="2800" dirty="0">
                <a:solidFill>
                  <a:schemeClr val="tx1"/>
                </a:solidFill>
              </a:rPr>
              <a:t>Why do we use it?</a:t>
            </a:r>
            <a:endParaRPr lang="en-IN" altLang="en-US" sz="2800" dirty="0">
              <a:solidFill>
                <a:schemeClr val="tx1"/>
              </a:solidFill>
            </a:endParaRPr>
          </a:p>
          <a:p>
            <a:pPr eaLnBrk="1" hangingPunct="1">
              <a:buFont typeface="Wingdings" panose="05000000000000000000" pitchFamily="2" charset="2"/>
              <a:buChar char="ü"/>
            </a:pPr>
            <a:r>
              <a:rPr lang="en-US" altLang="en-US" sz="2800" dirty="0">
                <a:solidFill>
                  <a:schemeClr val="tx1"/>
                </a:solidFill>
              </a:rPr>
              <a:t>Is it really a new technology?</a:t>
            </a:r>
            <a:r>
              <a:rPr lang="en-GB" altLang="en-US" sz="2800" dirty="0">
                <a:solidFill>
                  <a:schemeClr val="tx1"/>
                </a:solidFill>
              </a:rPr>
              <a:t>.</a:t>
            </a:r>
            <a:endParaRPr lang="en-IN" altLang="en-US" sz="2800" dirty="0">
              <a:solidFill>
                <a:schemeClr val="tx1"/>
              </a:solidFill>
            </a:endParaRPr>
          </a:p>
          <a:p>
            <a:pPr eaLnBrk="1" hangingPunct="1">
              <a:buFont typeface="Wingdings" panose="05000000000000000000" pitchFamily="2" charset="2"/>
              <a:buChar char="ü"/>
            </a:pPr>
            <a:r>
              <a:rPr lang="en-GB" altLang="en-US" sz="2800" dirty="0">
                <a:solidFill>
                  <a:schemeClr val="tx1"/>
                </a:solidFill>
              </a:rPr>
              <a:t>Identify the different Virtualization Types.</a:t>
            </a:r>
            <a:endParaRPr lang="en-IN" altLang="en-US" sz="2800" dirty="0">
              <a:solidFill>
                <a:schemeClr val="tx1"/>
              </a:solidFill>
            </a:endParaRPr>
          </a:p>
          <a:p>
            <a:pPr eaLnBrk="1" hangingPunct="1">
              <a:buFont typeface="Wingdings" panose="05000000000000000000" pitchFamily="2" charset="2"/>
              <a:buChar char="ü"/>
            </a:pPr>
            <a:r>
              <a:rPr lang="en-GB" altLang="en-US" sz="2800" dirty="0">
                <a:solidFill>
                  <a:schemeClr val="tx1"/>
                </a:solidFill>
              </a:rPr>
              <a:t>Identify the different Levels of Virtualization.</a:t>
            </a:r>
            <a:endParaRPr lang="en-IN" altLang="en-US" sz="2800" dirty="0">
              <a:solidFill>
                <a:schemeClr val="tx1"/>
              </a:solidFill>
            </a:endParaRPr>
          </a:p>
          <a:p>
            <a:pPr eaLnBrk="1" hangingPunct="1">
              <a:buFont typeface="Wingdings" panose="05000000000000000000" pitchFamily="2" charset="2"/>
              <a:buChar char="ü"/>
            </a:pPr>
            <a:r>
              <a:rPr lang="en-GB" altLang="en-US" sz="2800" dirty="0">
                <a:solidFill>
                  <a:schemeClr val="tx1"/>
                </a:solidFill>
              </a:rPr>
              <a:t>Identify the Virtualization Technologies.</a:t>
            </a:r>
            <a:endParaRPr lang="en-IN" altLang="en-US" sz="2800" dirty="0">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3800" y="152400"/>
            <a:ext cx="5001816" cy="445294"/>
          </a:xfrm>
        </p:spPr>
        <p:txBody>
          <a:bodyPr>
            <a:noAutofit/>
          </a:bodyPr>
          <a:lstStyle/>
          <a:p>
            <a:pPr>
              <a:defRPr/>
            </a:pPr>
            <a:r>
              <a:rPr lang="en-US" sz="2800" dirty="0"/>
              <a:t>User’s View of Virtualization</a:t>
            </a:r>
          </a:p>
        </p:txBody>
      </p:sp>
      <p:sp>
        <p:nvSpPr>
          <p:cNvPr id="12291" name="Content Placeholder 2"/>
          <p:cNvSpPr>
            <a:spLocks noGrp="1"/>
          </p:cNvSpPr>
          <p:nvPr>
            <p:ph idx="1"/>
          </p:nvPr>
        </p:nvSpPr>
        <p:spPr>
          <a:xfrm>
            <a:off x="867966" y="5379244"/>
            <a:ext cx="7634288" cy="621506"/>
          </a:xfrm>
        </p:spPr>
        <p:txBody>
          <a:bodyPr>
            <a:normAutofit fontScale="77500" lnSpcReduction="20000"/>
          </a:bodyPr>
          <a:lstStyle/>
          <a:p>
            <a:r>
              <a:rPr lang="en-US" altLang="en-US" dirty="0">
                <a:solidFill>
                  <a:schemeClr val="tx1"/>
                </a:solidFill>
              </a:rPr>
              <a:t>SAN: Storage Area Network</a:t>
            </a:r>
          </a:p>
          <a:p>
            <a:r>
              <a:rPr lang="en-US" altLang="en-US" dirty="0">
                <a:solidFill>
                  <a:schemeClr val="tx1"/>
                </a:solidFill>
              </a:rPr>
              <a:t>NAS: Network Attached Storage </a:t>
            </a:r>
          </a:p>
        </p:txBody>
      </p:sp>
      <p:pic>
        <p:nvPicPr>
          <p:cNvPr id="12292" name="Picture 2"/>
          <p:cNvPicPr>
            <a:picLocks noChangeAspect="1" noChangeArrowheads="1"/>
          </p:cNvPicPr>
          <p:nvPr/>
        </p:nvPicPr>
        <p:blipFill>
          <a:blip r:embed="rId2">
            <a:lum contrast="-10000"/>
            <a:extLst>
              <a:ext uri="{28A0092B-C50C-407E-A947-70E740481C1C}">
                <a14:useLocalDpi xmlns:a14="http://schemas.microsoft.com/office/drawing/2010/main" val="0"/>
              </a:ext>
            </a:extLst>
          </a:blip>
          <a:srcRect t="20535"/>
          <a:stretch>
            <a:fillRect/>
          </a:stretch>
        </p:blipFill>
        <p:spPr bwMode="auto">
          <a:xfrm>
            <a:off x="1290638" y="1822847"/>
            <a:ext cx="6962775" cy="351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92601"/>
            <a:ext cx="7093744" cy="747713"/>
          </a:xfrm>
        </p:spPr>
        <p:txBody>
          <a:bodyPr>
            <a:noAutofit/>
          </a:bodyPr>
          <a:lstStyle/>
          <a:p>
            <a:pPr>
              <a:defRPr/>
            </a:pPr>
            <a:r>
              <a:rPr lang="en-US" sz="2700" dirty="0"/>
              <a:t>Difference between Traditional Computer </a:t>
            </a:r>
            <a:r>
              <a:rPr lang="en-US" sz="2700" dirty="0">
                <a:solidFill>
                  <a:srgbClr val="FF0000"/>
                </a:solidFill>
              </a:rPr>
              <a:t>and</a:t>
            </a:r>
            <a:r>
              <a:rPr lang="en-US" sz="2700" dirty="0"/>
              <a:t> Virtual machines</a:t>
            </a:r>
            <a:br>
              <a:rPr lang="en-US" sz="2700" dirty="0"/>
            </a:br>
            <a:endParaRPr lang="en-US" sz="2700" dirty="0"/>
          </a:p>
        </p:txBody>
      </p:sp>
      <p:pic>
        <p:nvPicPr>
          <p:cNvPr id="13316" name="Picture 1"/>
          <p:cNvPicPr>
            <a:picLocks noChangeAspect="1"/>
          </p:cNvPicPr>
          <p:nvPr/>
        </p:nvPicPr>
        <p:blipFill>
          <a:blip r:embed="rId2" cstate="print">
            <a:lum contrast="-10000"/>
            <a:extLst>
              <a:ext uri="{28A0092B-C50C-407E-A947-70E740481C1C}">
                <a14:useLocalDpi xmlns:a14="http://schemas.microsoft.com/office/drawing/2010/main" val="0"/>
              </a:ext>
            </a:extLst>
          </a:blip>
          <a:srcRect/>
          <a:stretch>
            <a:fillRect/>
          </a:stretch>
        </p:blipFill>
        <p:spPr bwMode="auto">
          <a:xfrm>
            <a:off x="1359694" y="2057400"/>
            <a:ext cx="6742510" cy="2868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5" descr="H:\Cloud Computing (2017-18 SEM-II)\UNIT II-AAU\Images\aspose.words.demos.0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4919" y="1922860"/>
            <a:ext cx="7108031" cy="3396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28600"/>
            <a:ext cx="7634288" cy="584597"/>
          </a:xfrm>
        </p:spPr>
        <p:txBody>
          <a:bodyPr>
            <a:normAutofit/>
          </a:bodyPr>
          <a:lstStyle/>
          <a:p>
            <a:pPr>
              <a:defRPr/>
            </a:pPr>
            <a:r>
              <a:rPr lang="en-US" sz="3200" dirty="0"/>
              <a:t>Virtualization - Basics</a:t>
            </a:r>
          </a:p>
        </p:txBody>
      </p:sp>
      <p:sp>
        <p:nvSpPr>
          <p:cNvPr id="14339" name="Content Placeholder 2"/>
          <p:cNvSpPr>
            <a:spLocks noGrp="1"/>
          </p:cNvSpPr>
          <p:nvPr>
            <p:ph idx="1"/>
          </p:nvPr>
        </p:nvSpPr>
        <p:spPr>
          <a:xfrm>
            <a:off x="891778" y="1908742"/>
            <a:ext cx="7634288" cy="2889137"/>
          </a:xfrm>
        </p:spPr>
        <p:txBody>
          <a:bodyPr/>
          <a:lstStyle/>
          <a:p>
            <a:pPr algn="just"/>
            <a:r>
              <a:rPr lang="en-US" altLang="en-US" sz="2100" dirty="0">
                <a:solidFill>
                  <a:schemeClr val="tx1"/>
                </a:solidFill>
              </a:rPr>
              <a:t>The ability to run </a:t>
            </a:r>
            <a:r>
              <a:rPr lang="en-US" altLang="en-US" sz="2100" dirty="0">
                <a:solidFill>
                  <a:srgbClr val="FF0000"/>
                </a:solidFill>
              </a:rPr>
              <a:t>multiple operating systems </a:t>
            </a:r>
            <a:r>
              <a:rPr lang="en-US" altLang="en-US" sz="2100" dirty="0">
                <a:solidFill>
                  <a:schemeClr val="tx1"/>
                </a:solidFill>
              </a:rPr>
              <a:t>on a </a:t>
            </a:r>
            <a:r>
              <a:rPr lang="en-US" altLang="en-US" sz="2100" dirty="0">
                <a:solidFill>
                  <a:srgbClr val="FF0000"/>
                </a:solidFill>
              </a:rPr>
              <a:t>single physical system </a:t>
            </a:r>
            <a:r>
              <a:rPr lang="en-US" altLang="en-US" sz="2100" dirty="0">
                <a:solidFill>
                  <a:schemeClr val="tx1"/>
                </a:solidFill>
              </a:rPr>
              <a:t>and share the underlying hardware resources</a:t>
            </a:r>
          </a:p>
          <a:p>
            <a:pPr algn="just"/>
            <a:r>
              <a:rPr lang="en-US" altLang="en-US" sz="2100" dirty="0">
                <a:solidFill>
                  <a:schemeClr val="tx1"/>
                </a:solidFill>
              </a:rPr>
              <a:t>Virtualization can be viewed as utility computing, in which computer processing power is seen as a utility that clients can pay for only as needed. </a:t>
            </a:r>
          </a:p>
          <a:p>
            <a:pPr algn="just"/>
            <a:r>
              <a:rPr lang="en-US" altLang="en-US" sz="2100" dirty="0">
                <a:solidFill>
                  <a:schemeClr val="tx1"/>
                </a:solidFill>
              </a:rPr>
              <a:t>The usual goal of virtualization is to </a:t>
            </a:r>
            <a:r>
              <a:rPr lang="en-US" altLang="en-US" sz="2100" dirty="0">
                <a:solidFill>
                  <a:srgbClr val="FF0000"/>
                </a:solidFill>
              </a:rPr>
              <a:t>centralize administrative tasks </a:t>
            </a:r>
            <a:r>
              <a:rPr lang="en-US" altLang="en-US" sz="2100" dirty="0">
                <a:solidFill>
                  <a:schemeClr val="tx1"/>
                </a:solidFill>
              </a:rPr>
              <a:t>while improving scalability and work loads</a:t>
            </a:r>
          </a:p>
          <a:p>
            <a:pPr algn="just"/>
            <a:endParaRPr lang="en-US" altLang="en-US" sz="2100" dirty="0">
              <a:solidFill>
                <a:schemeClr val="tx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7016" y="214313"/>
            <a:ext cx="4118372" cy="469106"/>
          </a:xfrm>
        </p:spPr>
        <p:txBody>
          <a:bodyPr>
            <a:noAutofit/>
          </a:bodyPr>
          <a:lstStyle/>
          <a:p>
            <a:pPr>
              <a:defRPr/>
            </a:pPr>
            <a:r>
              <a:rPr lang="en-US" sz="2800" dirty="0"/>
              <a:t>Virtualization example</a:t>
            </a:r>
          </a:p>
        </p:txBody>
      </p:sp>
      <p:sp>
        <p:nvSpPr>
          <p:cNvPr id="15363" name="Content Placeholder 2"/>
          <p:cNvSpPr>
            <a:spLocks noGrp="1"/>
          </p:cNvSpPr>
          <p:nvPr>
            <p:ph idx="1"/>
          </p:nvPr>
        </p:nvSpPr>
        <p:spPr>
          <a:xfrm>
            <a:off x="879872" y="1874044"/>
            <a:ext cx="7634288" cy="2695575"/>
          </a:xfrm>
        </p:spPr>
        <p:txBody>
          <a:bodyPr/>
          <a:lstStyle/>
          <a:p>
            <a:r>
              <a:rPr lang="en-US" altLang="en-US" sz="2100" dirty="0">
                <a:solidFill>
                  <a:schemeClr val="tx1"/>
                </a:solidFill>
              </a:rPr>
              <a:t>Dividing your </a:t>
            </a:r>
            <a:r>
              <a:rPr lang="en-US" altLang="en-US" sz="2100" dirty="0">
                <a:solidFill>
                  <a:srgbClr val="FF0000"/>
                </a:solidFill>
              </a:rPr>
              <a:t>actual hard drive into different partitions</a:t>
            </a:r>
            <a:r>
              <a:rPr lang="en-US" altLang="en-US" sz="2100" dirty="0">
                <a:solidFill>
                  <a:schemeClr val="tx1"/>
                </a:solidFill>
              </a:rPr>
              <a:t>. </a:t>
            </a:r>
          </a:p>
          <a:p>
            <a:r>
              <a:rPr lang="en-US" altLang="en-US" sz="2100" dirty="0">
                <a:solidFill>
                  <a:schemeClr val="tx1"/>
                </a:solidFill>
              </a:rPr>
              <a:t>A partition is the logical division of a hard disk drive to create, in effect, two or more separate hard drives C:, D:, E: etc..</a:t>
            </a:r>
          </a:p>
          <a:p>
            <a:endParaRPr lang="en-US" altLang="en-US" sz="2100" dirty="0">
              <a:solidFill>
                <a:schemeClr val="tx1"/>
              </a:solidFill>
            </a:endParaRPr>
          </a:p>
          <a:p>
            <a:endParaRPr lang="en-US" altLang="en-US" sz="2100" dirty="0">
              <a:solidFill>
                <a:schemeClr val="tx1"/>
              </a:solidFill>
            </a:endParaRPr>
          </a:p>
        </p:txBody>
      </p:sp>
      <p:pic>
        <p:nvPicPr>
          <p:cNvPr id="15364" name="Picture 4"/>
          <p:cNvPicPr>
            <a:picLocks noChangeAspect="1" noChangeArrowheads="1"/>
          </p:cNvPicPr>
          <p:nvPr/>
        </p:nvPicPr>
        <p:blipFill>
          <a:blip r:embed="rId2">
            <a:lum contrast="-10000"/>
            <a:extLst>
              <a:ext uri="{28A0092B-C50C-407E-A947-70E740481C1C}">
                <a14:useLocalDpi xmlns:a14="http://schemas.microsoft.com/office/drawing/2010/main" val="0"/>
              </a:ext>
            </a:extLst>
          </a:blip>
          <a:srcRect/>
          <a:stretch>
            <a:fillRect/>
          </a:stretch>
        </p:blipFill>
        <p:spPr bwMode="auto">
          <a:xfrm>
            <a:off x="5369719" y="3255169"/>
            <a:ext cx="3224213" cy="2530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2720579" y="4255294"/>
            <a:ext cx="2653419" cy="415498"/>
          </a:xfrm>
          <a:prstGeom prst="rect">
            <a:avLst/>
          </a:prstGeom>
        </p:spPr>
        <p:txBody>
          <a:bodyPr wrap="none">
            <a:spAutoFit/>
          </a:bodyPr>
          <a:lstStyle/>
          <a:p>
            <a:pPr>
              <a:defRPr/>
            </a:pPr>
            <a:r>
              <a:rPr lang="en-US" sz="2100" dirty="0">
                <a:solidFill>
                  <a:srgbClr val="000000"/>
                </a:solidFill>
              </a:rPr>
              <a:t>Traditional App/Server</a:t>
            </a:r>
            <a:endParaRPr lang="en-US" sz="21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2400" y="228600"/>
            <a:ext cx="5013722" cy="445294"/>
          </a:xfrm>
        </p:spPr>
        <p:txBody>
          <a:bodyPr>
            <a:noAutofit/>
          </a:bodyPr>
          <a:lstStyle/>
          <a:p>
            <a:pPr>
              <a:defRPr/>
            </a:pPr>
            <a:r>
              <a:rPr lang="en-US" sz="3200" dirty="0"/>
              <a:t>Virtualization - Definition</a:t>
            </a:r>
          </a:p>
        </p:txBody>
      </p:sp>
      <p:sp>
        <p:nvSpPr>
          <p:cNvPr id="16387" name="Content Placeholder 2"/>
          <p:cNvSpPr>
            <a:spLocks noGrp="1"/>
          </p:cNvSpPr>
          <p:nvPr>
            <p:ph idx="1"/>
          </p:nvPr>
        </p:nvSpPr>
        <p:spPr>
          <a:xfrm>
            <a:off x="891778" y="1851423"/>
            <a:ext cx="7634288" cy="3201590"/>
          </a:xfrm>
        </p:spPr>
        <p:txBody>
          <a:bodyPr/>
          <a:lstStyle/>
          <a:p>
            <a:pPr algn="just"/>
            <a:r>
              <a:rPr lang="en-US" altLang="en-US" sz="2100" dirty="0">
                <a:solidFill>
                  <a:schemeClr val="tx1"/>
                </a:solidFill>
              </a:rPr>
              <a:t>It is "a technique for </a:t>
            </a:r>
            <a:r>
              <a:rPr lang="en-US" altLang="en-US" sz="2100" dirty="0">
                <a:solidFill>
                  <a:srgbClr val="FF0000"/>
                </a:solidFill>
              </a:rPr>
              <a:t>hiding the physical characteristics </a:t>
            </a:r>
            <a:r>
              <a:rPr lang="en-US" altLang="en-US" sz="2100" dirty="0">
                <a:solidFill>
                  <a:schemeClr val="tx1"/>
                </a:solidFill>
              </a:rPr>
              <a:t>of computing resources from the way in which other systems, applications, or end users interact with those resources. </a:t>
            </a:r>
          </a:p>
          <a:p>
            <a:pPr algn="just"/>
            <a:r>
              <a:rPr lang="en-US" altLang="en-US" sz="2100" dirty="0">
                <a:solidFill>
                  <a:schemeClr val="tx1"/>
                </a:solidFill>
              </a:rPr>
              <a:t>This includes making a </a:t>
            </a:r>
            <a:r>
              <a:rPr lang="en-US" altLang="en-US" sz="2100" dirty="0">
                <a:solidFill>
                  <a:srgbClr val="FF0000"/>
                </a:solidFill>
              </a:rPr>
              <a:t>single physical resource </a:t>
            </a:r>
            <a:r>
              <a:rPr lang="en-US" altLang="en-US" sz="2100" dirty="0">
                <a:solidFill>
                  <a:schemeClr val="tx1"/>
                </a:solidFill>
              </a:rPr>
              <a:t>(such as a server, an operating system, an application, or storage device) </a:t>
            </a:r>
            <a:r>
              <a:rPr lang="en-US" altLang="en-US" sz="2100" dirty="0">
                <a:solidFill>
                  <a:srgbClr val="FF0000"/>
                </a:solidFill>
              </a:rPr>
              <a:t>appear to function as multiple logical resources</a:t>
            </a:r>
            <a:r>
              <a:rPr lang="en-US" altLang="en-US" sz="2100" dirty="0">
                <a:solidFill>
                  <a:schemeClr val="tx1"/>
                </a:solidFill>
              </a:rPr>
              <a:t>; </a:t>
            </a:r>
          </a:p>
          <a:p>
            <a:pPr algn="just"/>
            <a:r>
              <a:rPr lang="en-US" altLang="en-US" sz="2100" dirty="0">
                <a:solidFill>
                  <a:schemeClr val="tx1"/>
                </a:solidFill>
              </a:rPr>
              <a:t>OR -  it can include making multiple physical resources (such as storage devices or servers) appear as a single logical resource."</a:t>
            </a:r>
          </a:p>
          <a:p>
            <a:pPr algn="just"/>
            <a:endParaRPr lang="en-US" altLang="en-US" sz="2100" dirty="0">
              <a:solidFill>
                <a:schemeClr val="tx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4691" y="76200"/>
            <a:ext cx="7634288" cy="491728"/>
          </a:xfrm>
        </p:spPr>
        <p:txBody>
          <a:bodyPr>
            <a:normAutofit fontScale="90000"/>
          </a:bodyPr>
          <a:lstStyle/>
          <a:p>
            <a:pPr>
              <a:defRPr/>
            </a:pPr>
            <a:r>
              <a:rPr lang="en-US" sz="2800" dirty="0"/>
              <a:t>Primitive Operations in Virtual Machines</a:t>
            </a:r>
          </a:p>
        </p:txBody>
      </p:sp>
      <p:sp>
        <p:nvSpPr>
          <p:cNvPr id="17411" name="Content Placeholder 2"/>
          <p:cNvSpPr>
            <a:spLocks noGrp="1"/>
          </p:cNvSpPr>
          <p:nvPr>
            <p:ph idx="1"/>
          </p:nvPr>
        </p:nvSpPr>
        <p:spPr>
          <a:xfrm>
            <a:off x="938212" y="5216129"/>
            <a:ext cx="2234804" cy="644128"/>
          </a:xfrm>
        </p:spPr>
        <p:txBody>
          <a:bodyPr>
            <a:normAutofit fontScale="47500" lnSpcReduction="20000"/>
          </a:bodyPr>
          <a:lstStyle/>
          <a:p>
            <a:r>
              <a:rPr lang="en-US" altLang="en-US" dirty="0">
                <a:solidFill>
                  <a:schemeClr val="tx1"/>
                </a:solidFill>
              </a:rPr>
              <a:t>     Multiplexing</a:t>
            </a:r>
          </a:p>
          <a:p>
            <a:pPr marL="0" indent="0">
              <a:buNone/>
            </a:pPr>
            <a:r>
              <a:rPr lang="en-US" altLang="en-US" dirty="0">
                <a:solidFill>
                  <a:schemeClr val="tx1"/>
                </a:solidFill>
              </a:rPr>
              <a:t>     </a:t>
            </a:r>
          </a:p>
          <a:p>
            <a:r>
              <a:rPr lang="en-US" altLang="en-US" dirty="0">
                <a:solidFill>
                  <a:schemeClr val="tx1"/>
                </a:solidFill>
              </a:rPr>
              <a:t>Provision(Resume)</a:t>
            </a:r>
          </a:p>
        </p:txBody>
      </p:sp>
      <p:pic>
        <p:nvPicPr>
          <p:cNvPr id="17412" name="Picture 3"/>
          <p:cNvPicPr>
            <a:picLocks noChangeAspect="1" noChangeArrowheads="1"/>
          </p:cNvPicPr>
          <p:nvPr/>
        </p:nvPicPr>
        <p:blipFill>
          <a:blip r:embed="rId2">
            <a:lum contrast="-10000"/>
            <a:extLst>
              <a:ext uri="{28A0092B-C50C-407E-A947-70E740481C1C}">
                <a14:useLocalDpi xmlns:a14="http://schemas.microsoft.com/office/drawing/2010/main" val="0"/>
              </a:ext>
            </a:extLst>
          </a:blip>
          <a:srcRect/>
          <a:stretch>
            <a:fillRect/>
          </a:stretch>
        </p:blipFill>
        <p:spPr bwMode="auto">
          <a:xfrm>
            <a:off x="1139429" y="1635919"/>
            <a:ext cx="6741319" cy="3463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p:cNvSpPr/>
          <p:nvPr/>
        </p:nvSpPr>
        <p:spPr>
          <a:xfrm>
            <a:off x="1115617" y="5262563"/>
            <a:ext cx="221456" cy="221456"/>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solidFill>
                  <a:schemeClr val="tx1"/>
                </a:solidFill>
              </a:rPr>
              <a:t>A</a:t>
            </a:r>
          </a:p>
        </p:txBody>
      </p:sp>
      <p:sp>
        <p:nvSpPr>
          <p:cNvPr id="7" name="Oval 6"/>
          <p:cNvSpPr/>
          <p:nvPr/>
        </p:nvSpPr>
        <p:spPr>
          <a:xfrm>
            <a:off x="1114425" y="5551885"/>
            <a:ext cx="220266" cy="220265"/>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solidFill>
                  <a:schemeClr val="tx1"/>
                </a:solidFill>
              </a:rPr>
              <a:t>C</a:t>
            </a:r>
          </a:p>
        </p:txBody>
      </p:sp>
      <p:sp>
        <p:nvSpPr>
          <p:cNvPr id="8" name="Content Placeholder 2"/>
          <p:cNvSpPr txBox="1">
            <a:spLocks/>
          </p:cNvSpPr>
          <p:nvPr/>
        </p:nvSpPr>
        <p:spPr bwMode="auto">
          <a:xfrm>
            <a:off x="3412331" y="5225654"/>
            <a:ext cx="2234804" cy="644128"/>
          </a:xfrm>
          <a:prstGeom prst="rect">
            <a:avLst/>
          </a:prstGeom>
          <a:noFill/>
          <a:ln w="9525">
            <a:noFill/>
            <a:miter lim="800000"/>
            <a:headEnd/>
            <a:tailEnd/>
          </a:ln>
        </p:spPr>
        <p:txBody>
          <a:bodyPr/>
          <a:lstStyle/>
          <a:p>
            <a:pPr marL="171450" indent="-171450" eaLnBrk="0" hangingPunct="0">
              <a:lnSpc>
                <a:spcPct val="110000"/>
              </a:lnSpc>
              <a:spcBef>
                <a:spcPts val="525"/>
              </a:spcBef>
              <a:buClr>
                <a:schemeClr val="tx2"/>
              </a:buClr>
              <a:buFont typeface="Arial" pitchFamily="34" charset="0"/>
              <a:buChar char="•"/>
              <a:defRPr/>
            </a:pPr>
            <a:r>
              <a:rPr lang="en-US" sz="1500" dirty="0"/>
              <a:t> S  Suspension(Storage)</a:t>
            </a:r>
          </a:p>
          <a:p>
            <a:pPr marL="171450" indent="-171450" eaLnBrk="0" hangingPunct="0">
              <a:lnSpc>
                <a:spcPct val="110000"/>
              </a:lnSpc>
              <a:spcBef>
                <a:spcPts val="525"/>
              </a:spcBef>
              <a:buClr>
                <a:schemeClr val="tx2"/>
              </a:buClr>
              <a:buFont typeface="Arial" pitchFamily="34" charset="0"/>
              <a:buChar char="•"/>
              <a:defRPr/>
            </a:pPr>
            <a:r>
              <a:rPr lang="en-US" sz="1500" dirty="0"/>
              <a:t>     Life Migration </a:t>
            </a:r>
          </a:p>
        </p:txBody>
      </p:sp>
      <p:sp>
        <p:nvSpPr>
          <p:cNvPr id="9" name="Oval 8"/>
          <p:cNvSpPr/>
          <p:nvPr/>
        </p:nvSpPr>
        <p:spPr>
          <a:xfrm>
            <a:off x="3577829" y="5272088"/>
            <a:ext cx="221456" cy="221456"/>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solidFill>
                  <a:schemeClr val="tx1"/>
                </a:solidFill>
              </a:rPr>
              <a:t>B</a:t>
            </a:r>
          </a:p>
        </p:txBody>
      </p:sp>
      <p:sp>
        <p:nvSpPr>
          <p:cNvPr id="10" name="Oval 9"/>
          <p:cNvSpPr/>
          <p:nvPr/>
        </p:nvSpPr>
        <p:spPr>
          <a:xfrm>
            <a:off x="3576638" y="5561410"/>
            <a:ext cx="220266" cy="220265"/>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solidFill>
                  <a:schemeClr val="tx1"/>
                </a:solidFill>
              </a:rPr>
              <a:t>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8538" y="76200"/>
            <a:ext cx="7634288" cy="526256"/>
          </a:xfrm>
        </p:spPr>
        <p:txBody>
          <a:bodyPr/>
          <a:lstStyle/>
          <a:p>
            <a:pPr>
              <a:defRPr/>
            </a:pPr>
            <a:r>
              <a:rPr lang="en-US" sz="2700" dirty="0"/>
              <a:t>Three VM Architectures</a:t>
            </a:r>
          </a:p>
        </p:txBody>
      </p:sp>
      <p:sp>
        <p:nvSpPr>
          <p:cNvPr id="18435" name="Content Placeholder 2"/>
          <p:cNvSpPr>
            <a:spLocks noGrp="1"/>
          </p:cNvSpPr>
          <p:nvPr>
            <p:ph idx="1"/>
          </p:nvPr>
        </p:nvSpPr>
        <p:spPr>
          <a:xfrm>
            <a:off x="1042987" y="5030391"/>
            <a:ext cx="7634288" cy="768974"/>
          </a:xfrm>
        </p:spPr>
        <p:txBody>
          <a:bodyPr/>
          <a:lstStyle/>
          <a:p>
            <a:r>
              <a:rPr lang="en-US" altLang="en-US" sz="2100" dirty="0">
                <a:solidFill>
                  <a:schemeClr val="tx1"/>
                </a:solidFill>
              </a:rPr>
              <a:t>Architecture </a:t>
            </a:r>
            <a:r>
              <a:rPr lang="en-US" altLang="en-US" sz="2100" dirty="0">
                <a:solidFill>
                  <a:srgbClr val="FF0000"/>
                </a:solidFill>
              </a:rPr>
              <a:t>b, c </a:t>
            </a:r>
            <a:r>
              <a:rPr lang="en-US" altLang="en-US" sz="2100" dirty="0">
                <a:solidFill>
                  <a:schemeClr val="tx1"/>
                </a:solidFill>
              </a:rPr>
              <a:t>and </a:t>
            </a:r>
            <a:r>
              <a:rPr lang="en-US" altLang="en-US" sz="2100" dirty="0">
                <a:solidFill>
                  <a:srgbClr val="FF0000"/>
                </a:solidFill>
              </a:rPr>
              <a:t>d</a:t>
            </a:r>
            <a:r>
              <a:rPr lang="en-US" altLang="en-US" sz="2100" dirty="0">
                <a:solidFill>
                  <a:schemeClr val="tx1"/>
                </a:solidFill>
              </a:rPr>
              <a:t> compared with traditional physical machine shown in </a:t>
            </a:r>
            <a:r>
              <a:rPr lang="en-US" altLang="en-US" sz="2100" dirty="0">
                <a:solidFill>
                  <a:srgbClr val="FF0000"/>
                </a:solidFill>
              </a:rPr>
              <a:t>a </a:t>
            </a:r>
          </a:p>
        </p:txBody>
      </p:sp>
      <p:pic>
        <p:nvPicPr>
          <p:cNvPr id="18436" name="Picture 2"/>
          <p:cNvPicPr>
            <a:picLocks noChangeAspect="1" noChangeArrowheads="1"/>
          </p:cNvPicPr>
          <p:nvPr/>
        </p:nvPicPr>
        <p:blipFill>
          <a:blip r:embed="rId2">
            <a:lum contrast="-10000"/>
            <a:extLst>
              <a:ext uri="{28A0092B-C50C-407E-A947-70E740481C1C}">
                <a14:useLocalDpi xmlns:a14="http://schemas.microsoft.com/office/drawing/2010/main" val="0"/>
              </a:ext>
            </a:extLst>
          </a:blip>
          <a:srcRect l="1807" t="8537" r="4411" b="17473"/>
          <a:stretch>
            <a:fillRect/>
          </a:stretch>
        </p:blipFill>
        <p:spPr bwMode="auto">
          <a:xfrm>
            <a:off x="988219" y="1845469"/>
            <a:ext cx="7624763" cy="2999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2989"/>
            <a:ext cx="7634288" cy="825103"/>
          </a:xfrm>
        </p:spPr>
        <p:txBody>
          <a:bodyPr>
            <a:normAutofit fontScale="90000"/>
          </a:bodyPr>
          <a:lstStyle/>
          <a:p>
            <a:pPr algn="ctr">
              <a:defRPr/>
            </a:pPr>
            <a:r>
              <a:rPr lang="en-US" sz="2700" dirty="0"/>
              <a:t>Five Levels of Virtualization ranging from</a:t>
            </a:r>
            <a:br>
              <a:rPr lang="en-US" sz="2700" dirty="0"/>
            </a:br>
            <a:r>
              <a:rPr lang="en-US" sz="2700" dirty="0"/>
              <a:t>Hardware to Applications</a:t>
            </a:r>
          </a:p>
        </p:txBody>
      </p:sp>
      <p:pic>
        <p:nvPicPr>
          <p:cNvPr id="3" name="Levels Of Virtualization in cloud computing">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986293" y="3193683"/>
            <a:ext cx="2939993" cy="2386862"/>
          </a:xfrm>
        </p:spPr>
      </p:pic>
      <p:pic>
        <p:nvPicPr>
          <p:cNvPr id="19460" name="Picture 4"/>
          <p:cNvPicPr>
            <a:picLocks noChangeAspect="1" noChangeArrowheads="1"/>
          </p:cNvPicPr>
          <p:nvPr/>
        </p:nvPicPr>
        <p:blipFill>
          <a:blip r:embed="rId5">
            <a:lum contrast="-10000"/>
            <a:extLst>
              <a:ext uri="{28A0092B-C50C-407E-A947-70E740481C1C}">
                <a14:useLocalDpi xmlns:a14="http://schemas.microsoft.com/office/drawing/2010/main" val="0"/>
              </a:ext>
            </a:extLst>
          </a:blip>
          <a:srcRect/>
          <a:stretch>
            <a:fillRect/>
          </a:stretch>
        </p:blipFill>
        <p:spPr bwMode="auto">
          <a:xfrm>
            <a:off x="1177359" y="1752600"/>
            <a:ext cx="4808935"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0193" y="313135"/>
            <a:ext cx="7634288" cy="445294"/>
          </a:xfrm>
        </p:spPr>
        <p:txBody>
          <a:bodyPr>
            <a:noAutofit/>
          </a:bodyPr>
          <a:lstStyle/>
          <a:p>
            <a:pPr>
              <a:defRPr/>
            </a:pPr>
            <a:r>
              <a:rPr lang="en-US" sz="3200" dirty="0"/>
              <a:t>Why Virtualization?</a:t>
            </a:r>
          </a:p>
        </p:txBody>
      </p:sp>
      <p:sp>
        <p:nvSpPr>
          <p:cNvPr id="20483" name="Content Placeholder 2"/>
          <p:cNvSpPr>
            <a:spLocks noGrp="1"/>
          </p:cNvSpPr>
          <p:nvPr>
            <p:ph idx="1"/>
          </p:nvPr>
        </p:nvSpPr>
        <p:spPr>
          <a:xfrm>
            <a:off x="810817" y="1827610"/>
            <a:ext cx="6163865" cy="3725465"/>
          </a:xfrm>
        </p:spPr>
        <p:txBody>
          <a:bodyPr>
            <a:normAutofit/>
          </a:bodyPr>
          <a:lstStyle/>
          <a:p>
            <a:r>
              <a:rPr lang="en-US" altLang="en-US" sz="2100" dirty="0">
                <a:solidFill>
                  <a:schemeClr val="tx1"/>
                </a:solidFill>
              </a:rPr>
              <a:t>Cost Reduction.</a:t>
            </a:r>
          </a:p>
          <a:p>
            <a:r>
              <a:rPr lang="en-US" altLang="en-US" sz="2100" dirty="0">
                <a:solidFill>
                  <a:schemeClr val="tx1"/>
                </a:solidFill>
              </a:rPr>
              <a:t>Isolation and creating protected environment.</a:t>
            </a:r>
          </a:p>
          <a:p>
            <a:r>
              <a:rPr lang="en-US" altLang="en-US" sz="2100" dirty="0">
                <a:solidFill>
                  <a:schemeClr val="tx1"/>
                </a:solidFill>
              </a:rPr>
              <a:t>Testing and evaluation of OS, kernel, or an application.</a:t>
            </a:r>
          </a:p>
          <a:p>
            <a:r>
              <a:rPr lang="en-US" altLang="en-US" sz="2100" dirty="0">
                <a:solidFill>
                  <a:schemeClr val="tx1"/>
                </a:solidFill>
              </a:rPr>
              <a:t>Ease of duplication.</a:t>
            </a:r>
          </a:p>
          <a:p>
            <a:r>
              <a:rPr lang="en-US" altLang="en-US" sz="2100" dirty="0">
                <a:solidFill>
                  <a:schemeClr val="tx1"/>
                </a:solidFill>
              </a:rPr>
              <a:t>Relocation (and disaster recovery).</a:t>
            </a:r>
          </a:p>
          <a:p>
            <a:r>
              <a:rPr lang="en-US" altLang="en-US" sz="2100" dirty="0">
                <a:solidFill>
                  <a:schemeClr val="tx1"/>
                </a:solidFill>
              </a:rPr>
              <a:t>Running Application not supported by the host.</a:t>
            </a:r>
          </a:p>
          <a:p>
            <a:r>
              <a:rPr lang="en-US" altLang="en-US" sz="2100" dirty="0">
                <a:solidFill>
                  <a:schemeClr val="tx1"/>
                </a:solidFill>
              </a:rPr>
              <a:t>Green IT</a:t>
            </a:r>
          </a:p>
        </p:txBody>
      </p:sp>
      <p:sp>
        <p:nvSpPr>
          <p:cNvPr id="20488" name="AutoShape 5" descr="Image result for mony  bank"/>
          <p:cNvSpPr>
            <a:spLocks noChangeAspect="1" noChangeArrowheads="1"/>
          </p:cNvSpPr>
          <p:nvPr/>
        </p:nvSpPr>
        <p:spPr bwMode="auto">
          <a:xfrm>
            <a:off x="116681" y="748903"/>
            <a:ext cx="228600" cy="228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350"/>
          </a:p>
        </p:txBody>
      </p:sp>
      <p:pic>
        <p:nvPicPr>
          <p:cNvPr id="20489" name="Picture 6" descr="C:\Documents and Settings\Avi\My Documents\Bank-Rates.png"/>
          <p:cNvPicPr>
            <a:picLocks noChangeAspect="1" noChangeArrowheads="1"/>
          </p:cNvPicPr>
          <p:nvPr/>
        </p:nvPicPr>
        <p:blipFill>
          <a:blip r:embed="rId2">
            <a:lum contrast="-10000"/>
            <a:extLst>
              <a:ext uri="{28A0092B-C50C-407E-A947-70E740481C1C}">
                <a14:useLocalDpi xmlns:a14="http://schemas.microsoft.com/office/drawing/2010/main" val="0"/>
              </a:ext>
            </a:extLst>
          </a:blip>
          <a:srcRect l="2734" r="5551" b="3540"/>
          <a:stretch>
            <a:fillRect/>
          </a:stretch>
        </p:blipFill>
        <p:spPr bwMode="auto">
          <a:xfrm>
            <a:off x="7239000" y="2362200"/>
            <a:ext cx="1765697" cy="1825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3709" y="330993"/>
            <a:ext cx="3920729" cy="526256"/>
          </a:xfrm>
        </p:spPr>
        <p:txBody>
          <a:bodyPr>
            <a:normAutofit fontScale="90000"/>
          </a:bodyPr>
          <a:lstStyle/>
          <a:p>
            <a:pPr>
              <a:defRPr/>
            </a:pPr>
            <a:r>
              <a:rPr lang="en-US" sz="3200" dirty="0"/>
              <a:t>Why Virtualization?</a:t>
            </a:r>
          </a:p>
        </p:txBody>
      </p:sp>
      <p:sp>
        <p:nvSpPr>
          <p:cNvPr id="16387" name="Content Placeholder 2"/>
          <p:cNvSpPr>
            <a:spLocks noGrp="1"/>
          </p:cNvSpPr>
          <p:nvPr>
            <p:ph idx="1"/>
          </p:nvPr>
        </p:nvSpPr>
        <p:spPr>
          <a:xfrm>
            <a:off x="775098" y="1722835"/>
            <a:ext cx="8059340" cy="2587228"/>
          </a:xfrm>
        </p:spPr>
        <p:txBody>
          <a:bodyPr>
            <a:normAutofit fontScale="92500"/>
          </a:bodyPr>
          <a:lstStyle/>
          <a:p>
            <a:pPr>
              <a:defRPr/>
            </a:pPr>
            <a:r>
              <a:rPr lang="en-US" sz="2100" b="1" dirty="0">
                <a:solidFill>
                  <a:schemeClr val="tx1"/>
                </a:solidFill>
              </a:rPr>
              <a:t>The Reality:</a:t>
            </a:r>
            <a:endParaRPr lang="en-US" sz="2100" dirty="0">
              <a:solidFill>
                <a:schemeClr val="tx1"/>
              </a:solidFill>
            </a:endParaRPr>
          </a:p>
          <a:p>
            <a:pPr marL="348854" indent="80963">
              <a:buFont typeface="Wingdings" pitchFamily="2" charset="2"/>
              <a:buChar char="ü"/>
              <a:defRPr/>
            </a:pPr>
            <a:r>
              <a:rPr lang="en-US" sz="2100" dirty="0">
                <a:solidFill>
                  <a:schemeClr val="tx1"/>
                </a:solidFill>
              </a:rPr>
              <a:t> Most servers only use </a:t>
            </a:r>
            <a:r>
              <a:rPr lang="en-US" sz="2100" b="1" dirty="0">
                <a:solidFill>
                  <a:schemeClr val="tx1"/>
                </a:solidFill>
              </a:rPr>
              <a:t>5-15%</a:t>
            </a:r>
            <a:r>
              <a:rPr lang="en-US" sz="2100" dirty="0">
                <a:solidFill>
                  <a:schemeClr val="tx1"/>
                </a:solidFill>
              </a:rPr>
              <a:t> of their capabilities on average, while </a:t>
            </a:r>
          </a:p>
          <a:p>
            <a:pPr marL="348854" indent="80963">
              <a:buNone/>
              <a:defRPr/>
            </a:pPr>
            <a:r>
              <a:rPr lang="en-US" sz="2100" dirty="0">
                <a:solidFill>
                  <a:schemeClr val="tx1"/>
                </a:solidFill>
              </a:rPr>
              <a:t>   consuming </a:t>
            </a:r>
            <a:r>
              <a:rPr lang="en-US" sz="2100" b="1" dirty="0">
                <a:solidFill>
                  <a:schemeClr val="tx1"/>
                </a:solidFill>
              </a:rPr>
              <a:t>60-90%</a:t>
            </a:r>
            <a:r>
              <a:rPr lang="en-US" sz="2100" dirty="0">
                <a:solidFill>
                  <a:schemeClr val="tx1"/>
                </a:solidFill>
              </a:rPr>
              <a:t> of their peak power</a:t>
            </a:r>
          </a:p>
          <a:p>
            <a:pPr>
              <a:defRPr/>
            </a:pPr>
            <a:r>
              <a:rPr lang="en-US" sz="2100" b="1" dirty="0">
                <a:solidFill>
                  <a:schemeClr val="tx1"/>
                </a:solidFill>
              </a:rPr>
              <a:t>The Solution – Virtualization</a:t>
            </a:r>
          </a:p>
          <a:p>
            <a:pPr marL="578644" lvl="2" indent="-192881">
              <a:lnSpc>
                <a:spcPct val="95000"/>
              </a:lnSpc>
              <a:spcBef>
                <a:spcPct val="0"/>
              </a:spcBef>
              <a:buClr>
                <a:srgbClr val="000000"/>
              </a:buClr>
              <a:buSzPct val="80000"/>
              <a:buFont typeface="Courier New" pitchFamily="49" charset="0"/>
              <a:buChar char="o"/>
              <a:defRPr/>
            </a:pPr>
            <a:r>
              <a:rPr lang="en-US" sz="2100" dirty="0">
                <a:solidFill>
                  <a:schemeClr val="tx1"/>
                </a:solidFill>
              </a:rPr>
              <a:t>Use one server to host multiple applications.</a:t>
            </a:r>
          </a:p>
          <a:p>
            <a:pPr marL="578644" lvl="2" indent="-192881">
              <a:lnSpc>
                <a:spcPct val="95000"/>
              </a:lnSpc>
              <a:spcBef>
                <a:spcPct val="0"/>
              </a:spcBef>
              <a:buClr>
                <a:srgbClr val="000000"/>
              </a:buClr>
              <a:buSzPct val="80000"/>
              <a:buFont typeface="Courier New" pitchFamily="49" charset="0"/>
              <a:buChar char="o"/>
              <a:defRPr/>
            </a:pPr>
            <a:r>
              <a:rPr lang="en-US" sz="2100" dirty="0">
                <a:solidFill>
                  <a:schemeClr val="tx1"/>
                </a:solidFill>
              </a:rPr>
              <a:t>Reduce energy consumption</a:t>
            </a:r>
          </a:p>
          <a:p>
            <a:pPr marL="578644" lvl="2" indent="-192881">
              <a:lnSpc>
                <a:spcPct val="95000"/>
              </a:lnSpc>
              <a:spcBef>
                <a:spcPct val="0"/>
              </a:spcBef>
              <a:buClr>
                <a:srgbClr val="000000"/>
              </a:buClr>
              <a:buSzPct val="80000"/>
              <a:buFont typeface="Courier New" pitchFamily="49" charset="0"/>
              <a:buChar char="o"/>
              <a:defRPr/>
            </a:pPr>
            <a:r>
              <a:rPr lang="en-US" sz="2100" dirty="0">
                <a:solidFill>
                  <a:schemeClr val="tx1"/>
                </a:solidFill>
              </a:rPr>
              <a:t>Reduce CO2 emissions</a:t>
            </a:r>
          </a:p>
          <a:p>
            <a:pPr marL="127397" lvl="2" indent="-46435">
              <a:lnSpc>
                <a:spcPct val="95000"/>
              </a:lnSpc>
              <a:spcBef>
                <a:spcPct val="0"/>
              </a:spcBef>
              <a:buClr>
                <a:srgbClr val="000000"/>
              </a:buClr>
              <a:buSzPct val="80000"/>
              <a:buNone/>
              <a:defRPr/>
            </a:pPr>
            <a:r>
              <a:rPr lang="en-US" sz="2100" b="1" dirty="0">
                <a:solidFill>
                  <a:schemeClr val="tx1"/>
                </a:solidFill>
              </a:rPr>
              <a:t> </a:t>
            </a:r>
            <a:endParaRPr lang="en-US" sz="2100" b="1" dirty="0">
              <a:solidFill>
                <a:srgbClr val="FF0000"/>
              </a:solidFill>
            </a:endParaRPr>
          </a:p>
          <a:p>
            <a:pPr marL="578644" lvl="2" indent="-192881">
              <a:lnSpc>
                <a:spcPct val="95000"/>
              </a:lnSpc>
              <a:spcBef>
                <a:spcPct val="0"/>
              </a:spcBef>
              <a:buClr>
                <a:srgbClr val="000000"/>
              </a:buClr>
              <a:buSzPct val="80000"/>
              <a:buFont typeface="Courier New" pitchFamily="49" charset="0"/>
              <a:buChar char="o"/>
              <a:defRPr/>
            </a:pPr>
            <a:endParaRPr lang="en-US" sz="2100" dirty="0">
              <a:solidFill>
                <a:schemeClr val="tx1"/>
              </a:solidFill>
            </a:endParaRPr>
          </a:p>
        </p:txBody>
      </p:sp>
      <p:pic>
        <p:nvPicPr>
          <p:cNvPr id="21508" name="Picture 4"/>
          <p:cNvPicPr>
            <a:picLocks noChangeAspect="1" noChangeArrowheads="1"/>
          </p:cNvPicPr>
          <p:nvPr/>
        </p:nvPicPr>
        <p:blipFill>
          <a:blip r:embed="rId2">
            <a:extLst>
              <a:ext uri="{28A0092B-C50C-407E-A947-70E740481C1C}">
                <a14:useLocalDpi xmlns:a14="http://schemas.microsoft.com/office/drawing/2010/main" val="0"/>
              </a:ext>
            </a:extLst>
          </a:blip>
          <a:srcRect l="2893" t="2708" r="3719"/>
          <a:stretch>
            <a:fillRect/>
          </a:stretch>
        </p:blipFill>
        <p:spPr bwMode="auto">
          <a:xfrm>
            <a:off x="6253163" y="3402807"/>
            <a:ext cx="2627710" cy="2597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867967" y="4663679"/>
            <a:ext cx="4792265" cy="1384995"/>
          </a:xfrm>
          <a:prstGeom prst="rect">
            <a:avLst/>
          </a:prstGeom>
          <a:solidFill>
            <a:schemeClr val="tx2">
              <a:lumMod val="50000"/>
              <a:lumOff val="50000"/>
            </a:schemeClr>
          </a:solidFill>
        </p:spPr>
        <p:txBody>
          <a:bodyPr>
            <a:spAutoFit/>
          </a:bodyPr>
          <a:lstStyle/>
          <a:p>
            <a:pPr algn="just">
              <a:defRPr/>
            </a:pPr>
            <a:r>
              <a:rPr lang="en-US" sz="2100" dirty="0"/>
              <a:t>Running fewer, highly utilized servers frees up space and power. Less space and power is better for environment and saves money.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DFD84-62C5-40D9-A1F5-BE5EECBE28C7}"/>
              </a:ext>
            </a:extLst>
          </p:cNvPr>
          <p:cNvSpPr>
            <a:spLocks noGrp="1"/>
          </p:cNvSpPr>
          <p:nvPr>
            <p:ph type="title"/>
          </p:nvPr>
        </p:nvSpPr>
        <p:spPr/>
        <p:txBody>
          <a:bodyPr/>
          <a:lstStyle/>
          <a:p>
            <a:r>
              <a:rPr lang="en-IN" dirty="0"/>
              <a:t>Virtual Machines </a:t>
            </a:r>
          </a:p>
        </p:txBody>
      </p:sp>
      <p:sp>
        <p:nvSpPr>
          <p:cNvPr id="3" name="Content Placeholder 2">
            <a:extLst>
              <a:ext uri="{FF2B5EF4-FFF2-40B4-BE49-F238E27FC236}">
                <a16:creationId xmlns:a16="http://schemas.microsoft.com/office/drawing/2014/main" id="{A3C774F9-8EE9-442B-A90E-C7243CF20D56}"/>
              </a:ext>
            </a:extLst>
          </p:cNvPr>
          <p:cNvSpPr>
            <a:spLocks noGrp="1"/>
          </p:cNvSpPr>
          <p:nvPr>
            <p:ph idx="1"/>
          </p:nvPr>
        </p:nvSpPr>
        <p:spPr/>
        <p:txBody>
          <a:bodyPr/>
          <a:lstStyle/>
          <a:p>
            <a:r>
              <a:rPr lang="en-US" dirty="0"/>
              <a:t>A machine with </a:t>
            </a:r>
            <a:r>
              <a:rPr lang="en-US" dirty="0">
                <a:solidFill>
                  <a:srgbClr val="FF0000"/>
                </a:solidFill>
              </a:rPr>
              <a:t>virtualization software </a:t>
            </a:r>
            <a:r>
              <a:rPr lang="en-US" dirty="0"/>
              <a:t>can host numerous applications, including those that run on different operating systems, on a single platform. </a:t>
            </a:r>
          </a:p>
          <a:p>
            <a:r>
              <a:rPr lang="en-US" dirty="0"/>
              <a:t>The host operating system can support a </a:t>
            </a:r>
            <a:r>
              <a:rPr lang="en-US" dirty="0">
                <a:solidFill>
                  <a:srgbClr val="FF0000"/>
                </a:solidFill>
              </a:rPr>
              <a:t>number of virtual machines</a:t>
            </a:r>
            <a:r>
              <a:rPr lang="en-US" dirty="0"/>
              <a:t>, each of which has the characteristics of a particular OS</a:t>
            </a:r>
          </a:p>
          <a:p>
            <a:r>
              <a:rPr lang="en-US" dirty="0"/>
              <a:t> The solution that enables virtualization is a </a:t>
            </a:r>
            <a:r>
              <a:rPr lang="en-US" dirty="0">
                <a:solidFill>
                  <a:srgbClr val="FF0000"/>
                </a:solidFill>
              </a:rPr>
              <a:t>virtual machine monitor (VMM), or hypervisor. </a:t>
            </a:r>
            <a:endParaRPr lang="en-IN" dirty="0">
              <a:solidFill>
                <a:srgbClr val="FF0000"/>
              </a:solidFill>
            </a:endParaRPr>
          </a:p>
        </p:txBody>
      </p:sp>
    </p:spTree>
    <p:extLst>
      <p:ext uri="{BB962C8B-B14F-4D97-AF65-F5344CB8AC3E}">
        <p14:creationId xmlns:p14="http://schemas.microsoft.com/office/powerpoint/2010/main" val="32753915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7961" y="123728"/>
            <a:ext cx="4211241" cy="503634"/>
          </a:xfrm>
        </p:spPr>
        <p:txBody>
          <a:bodyPr>
            <a:normAutofit fontScale="90000"/>
          </a:bodyPr>
          <a:lstStyle/>
          <a:p>
            <a:pPr>
              <a:defRPr/>
            </a:pPr>
            <a:r>
              <a:rPr lang="en-US" sz="2800" dirty="0"/>
              <a:t>Virtualization Benefits</a:t>
            </a:r>
          </a:p>
        </p:txBody>
      </p:sp>
      <p:sp>
        <p:nvSpPr>
          <p:cNvPr id="22531" name="Content Placeholder 2"/>
          <p:cNvSpPr>
            <a:spLocks noGrp="1"/>
          </p:cNvSpPr>
          <p:nvPr>
            <p:ph idx="1"/>
          </p:nvPr>
        </p:nvSpPr>
        <p:spPr>
          <a:xfrm>
            <a:off x="798910" y="1793082"/>
            <a:ext cx="7634288" cy="1726406"/>
          </a:xfrm>
        </p:spPr>
        <p:txBody>
          <a:bodyPr/>
          <a:lstStyle/>
          <a:p>
            <a:pPr marL="308372" lvl="1" indent="-230981">
              <a:lnSpc>
                <a:spcPct val="95000"/>
              </a:lnSpc>
              <a:spcBef>
                <a:spcPct val="0"/>
              </a:spcBef>
              <a:buClr>
                <a:srgbClr val="000000"/>
              </a:buClr>
              <a:buFontTx/>
              <a:buChar char="•"/>
            </a:pPr>
            <a:r>
              <a:rPr lang="en-US" altLang="en-US">
                <a:solidFill>
                  <a:schemeClr val="tx1"/>
                </a:solidFill>
              </a:rPr>
              <a:t>Reduce Real Estate Needs</a:t>
            </a:r>
          </a:p>
          <a:p>
            <a:pPr marL="308372" lvl="1" indent="-230981">
              <a:lnSpc>
                <a:spcPct val="95000"/>
              </a:lnSpc>
              <a:spcBef>
                <a:spcPct val="0"/>
              </a:spcBef>
              <a:buClr>
                <a:srgbClr val="000000"/>
              </a:buClr>
              <a:buFontTx/>
              <a:buChar char="•"/>
            </a:pPr>
            <a:r>
              <a:rPr lang="en-US" altLang="en-US">
                <a:solidFill>
                  <a:schemeClr val="tx1"/>
                </a:solidFill>
              </a:rPr>
              <a:t>Increase Up Time</a:t>
            </a:r>
          </a:p>
          <a:p>
            <a:pPr marL="308372" lvl="1" indent="-230981">
              <a:lnSpc>
                <a:spcPct val="95000"/>
              </a:lnSpc>
              <a:spcBef>
                <a:spcPct val="0"/>
              </a:spcBef>
              <a:buClr>
                <a:srgbClr val="000000"/>
              </a:buClr>
              <a:buFontTx/>
              <a:buChar char="•"/>
            </a:pPr>
            <a:r>
              <a:rPr lang="en-US" altLang="en-US">
                <a:solidFill>
                  <a:schemeClr val="tx1"/>
                </a:solidFill>
              </a:rPr>
              <a:t>Reduce CO2 Emissions, Power and Cooling Requirements</a:t>
            </a:r>
          </a:p>
          <a:p>
            <a:pPr marL="308372" lvl="1" indent="-230981">
              <a:lnSpc>
                <a:spcPct val="95000"/>
              </a:lnSpc>
              <a:spcBef>
                <a:spcPct val="0"/>
              </a:spcBef>
              <a:buClr>
                <a:srgbClr val="000000"/>
              </a:buClr>
              <a:buFontTx/>
              <a:buChar char="•"/>
            </a:pPr>
            <a:r>
              <a:rPr lang="en-US" altLang="en-US">
                <a:solidFill>
                  <a:schemeClr val="tx1"/>
                </a:solidFill>
              </a:rPr>
              <a:t>Increase Flexibility</a:t>
            </a:r>
          </a:p>
          <a:p>
            <a:pPr marL="308372" lvl="1" indent="-230981">
              <a:lnSpc>
                <a:spcPct val="95000"/>
              </a:lnSpc>
              <a:spcBef>
                <a:spcPct val="0"/>
              </a:spcBef>
              <a:buClr>
                <a:srgbClr val="000000"/>
              </a:buClr>
              <a:buFontTx/>
              <a:buChar char="•"/>
            </a:pPr>
            <a:r>
              <a:rPr lang="en-US" altLang="en-US">
                <a:solidFill>
                  <a:schemeClr val="tx1"/>
                </a:solidFill>
              </a:rPr>
              <a:t>Reduce Overall Costs</a:t>
            </a:r>
          </a:p>
          <a:p>
            <a:endParaRPr lang="en-US" altLang="en-US" sz="2100">
              <a:solidFill>
                <a:schemeClr val="tx1"/>
              </a:solidFill>
            </a:endParaRPr>
          </a:p>
        </p:txBody>
      </p:sp>
      <p:pic>
        <p:nvPicPr>
          <p:cNvPr id="22532" name="Picture 3" descr="H:\Cloud Computing (2017-18 SEM-II)\UNIT II-AAU\Images\real-estate-management-system-software.jpg"/>
          <p:cNvPicPr>
            <a:picLocks noChangeAspect="1" noChangeArrowheads="1"/>
          </p:cNvPicPr>
          <p:nvPr/>
        </p:nvPicPr>
        <p:blipFill>
          <a:blip r:embed="rId2">
            <a:lum contrast="-10000"/>
            <a:extLst>
              <a:ext uri="{28A0092B-C50C-407E-A947-70E740481C1C}">
                <a14:useLocalDpi xmlns:a14="http://schemas.microsoft.com/office/drawing/2010/main" val="0"/>
              </a:ext>
            </a:extLst>
          </a:blip>
          <a:srcRect l="2226" t="3526" r="2448" b="10358"/>
          <a:stretch>
            <a:fillRect/>
          </a:stretch>
        </p:blipFill>
        <p:spPr bwMode="auto">
          <a:xfrm>
            <a:off x="6706791" y="857250"/>
            <a:ext cx="2184797" cy="156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7" name="Picture 7" descr="H:\Cloud Computing (2017-18 SEM-II)\UNIT II-AAU\Images\cutting-co2-emissions.jpg"/>
          <p:cNvPicPr>
            <a:picLocks noChangeAspect="1" noChangeArrowheads="1"/>
          </p:cNvPicPr>
          <p:nvPr/>
        </p:nvPicPr>
        <p:blipFill>
          <a:blip r:embed="rId3">
            <a:lum contrast="-10000"/>
          </a:blip>
          <a:srcRect l="12845" t="10660" r="11724" b="15477"/>
          <a:stretch>
            <a:fillRect/>
          </a:stretch>
        </p:blipFill>
        <p:spPr bwMode="auto">
          <a:xfrm>
            <a:off x="6974237" y="2705423"/>
            <a:ext cx="1941164" cy="1421871"/>
          </a:xfrm>
          <a:prstGeom prst="rect">
            <a:avLst/>
          </a:prstGeom>
          <a:noFill/>
          <a:effectLst>
            <a:softEdge rad="63500"/>
          </a:effectLst>
        </p:spPr>
      </p:pic>
      <p:pic>
        <p:nvPicPr>
          <p:cNvPr id="22534" name="Picture 8" descr="H:\Cloud Computing (2017-18 SEM-II)\UNIT II-AAU\Images\ccc.jpg"/>
          <p:cNvPicPr>
            <a:picLocks noChangeAspect="1" noChangeArrowheads="1"/>
          </p:cNvPicPr>
          <p:nvPr/>
        </p:nvPicPr>
        <p:blipFill>
          <a:blip r:embed="rId4">
            <a:extLst>
              <a:ext uri="{28A0092B-C50C-407E-A947-70E740481C1C}">
                <a14:useLocalDpi xmlns:a14="http://schemas.microsoft.com/office/drawing/2010/main" val="0"/>
              </a:ext>
            </a:extLst>
          </a:blip>
          <a:srcRect b="8435"/>
          <a:stretch>
            <a:fillRect/>
          </a:stretch>
        </p:blipFill>
        <p:spPr bwMode="auto">
          <a:xfrm>
            <a:off x="5998369" y="4257675"/>
            <a:ext cx="2865835"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Picture 9" descr="H:\Cloud Computing (2017-18 SEM-II)\UNIT II-AAU\Images\cut-costs-small.png"/>
          <p:cNvPicPr>
            <a:picLocks noChangeAspect="1" noChangeArrowheads="1"/>
          </p:cNvPicPr>
          <p:nvPr/>
        </p:nvPicPr>
        <p:blipFill>
          <a:blip r:embed="rId5" cstate="print">
            <a:lum contrast="-10000"/>
            <a:extLst>
              <a:ext uri="{28A0092B-C50C-407E-A947-70E740481C1C}">
                <a14:useLocalDpi xmlns:a14="http://schemas.microsoft.com/office/drawing/2010/main" val="0"/>
              </a:ext>
            </a:extLst>
          </a:blip>
          <a:srcRect/>
          <a:stretch>
            <a:fillRect/>
          </a:stretch>
        </p:blipFill>
        <p:spPr bwMode="auto">
          <a:xfrm>
            <a:off x="4093369" y="4719637"/>
            <a:ext cx="1462088" cy="128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Picture 9" descr="H:\Cloud Computing (2017-18 SEM-II)\UNIT II-AAU\Images\delay-clipart-18818008-Vintage-conceptual-illustration-of-time-is-running-out-Stock-Vector.jpg"/>
          <p:cNvPicPr>
            <a:picLocks noChangeAspect="1" noChangeArrowheads="1"/>
          </p:cNvPicPr>
          <p:nvPr/>
        </p:nvPicPr>
        <p:blipFill>
          <a:blip r:embed="rId6" cstate="print">
            <a:lum contrast="-10000"/>
            <a:extLst>
              <a:ext uri="{28A0092B-C50C-407E-A947-70E740481C1C}">
                <a14:useLocalDpi xmlns:a14="http://schemas.microsoft.com/office/drawing/2010/main" val="0"/>
              </a:ext>
            </a:extLst>
          </a:blip>
          <a:srcRect l="6845" t="12910" r="7106" b="14394"/>
          <a:stretch>
            <a:fillRect/>
          </a:stretch>
        </p:blipFill>
        <p:spPr bwMode="auto">
          <a:xfrm>
            <a:off x="673894" y="4268391"/>
            <a:ext cx="3103960" cy="1732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28600"/>
            <a:ext cx="7634288" cy="584597"/>
          </a:xfrm>
        </p:spPr>
        <p:txBody>
          <a:bodyPr/>
          <a:lstStyle/>
          <a:p>
            <a:pPr>
              <a:defRPr/>
            </a:pPr>
            <a:r>
              <a:rPr lang="en-US" sz="2700" dirty="0"/>
              <a:t>Virtualized</a:t>
            </a:r>
            <a:r>
              <a:rPr lang="en-US" sz="2700" dirty="0">
                <a:solidFill>
                  <a:srgbClr val="000000"/>
                </a:solidFill>
                <a:latin typeface="+mn-lt"/>
              </a:rPr>
              <a:t> </a:t>
            </a:r>
            <a:r>
              <a:rPr lang="en-US" sz="2700" dirty="0"/>
              <a:t>Model</a:t>
            </a:r>
            <a:r>
              <a:rPr lang="en-US" sz="2700" dirty="0">
                <a:solidFill>
                  <a:srgbClr val="000000"/>
                </a:solidFill>
                <a:latin typeface="+mn-lt"/>
              </a:rPr>
              <a:t> - </a:t>
            </a:r>
            <a:r>
              <a:rPr lang="en-US" sz="2700" dirty="0"/>
              <a:t>Cloud</a:t>
            </a:r>
          </a:p>
        </p:txBody>
      </p:sp>
      <p:pic>
        <p:nvPicPr>
          <p:cNvPr id="23556" name="Picture 4"/>
          <p:cNvPicPr>
            <a:picLocks noChangeAspect="1" noChangeArrowheads="1"/>
          </p:cNvPicPr>
          <p:nvPr/>
        </p:nvPicPr>
        <p:blipFill>
          <a:blip r:embed="rId2">
            <a:lum contrast="-10000"/>
            <a:extLst>
              <a:ext uri="{28A0092B-C50C-407E-A947-70E740481C1C}">
                <a14:useLocalDpi xmlns:a14="http://schemas.microsoft.com/office/drawing/2010/main" val="0"/>
              </a:ext>
            </a:extLst>
          </a:blip>
          <a:srcRect/>
          <a:stretch>
            <a:fillRect/>
          </a:stretch>
        </p:blipFill>
        <p:spPr bwMode="auto">
          <a:xfrm>
            <a:off x="1092994" y="1682354"/>
            <a:ext cx="7206854"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32657"/>
            <a:ext cx="7634288" cy="666750"/>
          </a:xfrm>
        </p:spPr>
        <p:txBody>
          <a:bodyPr>
            <a:normAutofit/>
          </a:bodyPr>
          <a:lstStyle/>
          <a:p>
            <a:pPr>
              <a:defRPr/>
            </a:pPr>
            <a:r>
              <a:rPr lang="en-US" sz="2800" dirty="0"/>
              <a:t>Implementation Levels of Virtualization</a:t>
            </a:r>
          </a:p>
        </p:txBody>
      </p:sp>
      <p:sp>
        <p:nvSpPr>
          <p:cNvPr id="24579" name="Content Placeholder 2"/>
          <p:cNvSpPr>
            <a:spLocks noGrp="1"/>
          </p:cNvSpPr>
          <p:nvPr>
            <p:ph idx="1"/>
          </p:nvPr>
        </p:nvSpPr>
        <p:spPr>
          <a:xfrm>
            <a:off x="867966" y="1722835"/>
            <a:ext cx="7634288" cy="3656409"/>
          </a:xfrm>
        </p:spPr>
        <p:txBody>
          <a:bodyPr/>
          <a:lstStyle/>
          <a:p>
            <a:r>
              <a:rPr lang="en-US" altLang="en-US" sz="2100" dirty="0">
                <a:solidFill>
                  <a:schemeClr val="tx1"/>
                </a:solidFill>
              </a:rPr>
              <a:t>Hardware</a:t>
            </a:r>
          </a:p>
          <a:p>
            <a:pPr lvl="1"/>
            <a:r>
              <a:rPr lang="en-US" altLang="en-US" dirty="0">
                <a:solidFill>
                  <a:schemeClr val="tx1"/>
                </a:solidFill>
              </a:rPr>
              <a:t>Server / OS / Devices ( peripheral devices like printer etc..)</a:t>
            </a:r>
          </a:p>
          <a:p>
            <a:pPr lvl="1"/>
            <a:r>
              <a:rPr lang="en-US" altLang="en-US" dirty="0">
                <a:solidFill>
                  <a:schemeClr val="tx1"/>
                </a:solidFill>
              </a:rPr>
              <a:t>Desktop ( similar to above)</a:t>
            </a:r>
          </a:p>
          <a:p>
            <a:pPr lvl="1"/>
            <a:r>
              <a:rPr lang="en-US" altLang="en-US" dirty="0">
                <a:solidFill>
                  <a:schemeClr val="tx1"/>
                </a:solidFill>
              </a:rPr>
              <a:t>Storage ( Memory, hard disk etc..)</a:t>
            </a:r>
          </a:p>
          <a:p>
            <a:pPr lvl="1"/>
            <a:r>
              <a:rPr lang="en-US" altLang="en-US" dirty="0">
                <a:solidFill>
                  <a:schemeClr val="tx1"/>
                </a:solidFill>
              </a:rPr>
              <a:t>Network</a:t>
            </a:r>
          </a:p>
          <a:p>
            <a:r>
              <a:rPr lang="en-US" altLang="en-US" sz="2100" dirty="0">
                <a:solidFill>
                  <a:schemeClr val="tx1"/>
                </a:solidFill>
              </a:rPr>
              <a:t>Application software </a:t>
            </a:r>
          </a:p>
          <a:p>
            <a:r>
              <a:rPr lang="en-US" altLang="en-US" sz="2100" dirty="0">
                <a:solidFill>
                  <a:schemeClr val="tx1"/>
                </a:solidFill>
              </a:rPr>
              <a:t>Data</a:t>
            </a:r>
          </a:p>
          <a:p>
            <a:r>
              <a:rPr lang="en-US" altLang="en-US" sz="2100" dirty="0">
                <a:solidFill>
                  <a:schemeClr val="tx1"/>
                </a:solidFill>
              </a:rPr>
              <a:t>FULL Virtualization</a:t>
            </a:r>
          </a:p>
          <a:p>
            <a:endParaRPr lang="en-US" altLang="en-US" sz="2100" dirty="0">
              <a:solidFill>
                <a:schemeClr val="tx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52400"/>
            <a:ext cx="7634288" cy="526256"/>
          </a:xfrm>
        </p:spPr>
        <p:txBody>
          <a:bodyPr>
            <a:normAutofit/>
          </a:bodyPr>
          <a:lstStyle/>
          <a:p>
            <a:pPr>
              <a:defRPr/>
            </a:pPr>
            <a:r>
              <a:rPr lang="en-US" sz="2800" dirty="0"/>
              <a:t>Virtualization Techniques</a:t>
            </a:r>
          </a:p>
        </p:txBody>
      </p:sp>
      <p:sp>
        <p:nvSpPr>
          <p:cNvPr id="25603" name="Content Placeholder 2"/>
          <p:cNvSpPr>
            <a:spLocks noGrp="1"/>
          </p:cNvSpPr>
          <p:nvPr>
            <p:ph idx="1"/>
          </p:nvPr>
        </p:nvSpPr>
        <p:spPr>
          <a:xfrm>
            <a:off x="867966" y="1746647"/>
            <a:ext cx="7634288" cy="2695575"/>
          </a:xfrm>
        </p:spPr>
        <p:txBody>
          <a:bodyPr/>
          <a:lstStyle/>
          <a:p>
            <a:r>
              <a:rPr lang="en-US" altLang="en-US" sz="2100">
                <a:solidFill>
                  <a:schemeClr val="tx1"/>
                </a:solidFill>
              </a:rPr>
              <a:t>Full Virtualization.</a:t>
            </a:r>
          </a:p>
          <a:p>
            <a:r>
              <a:rPr lang="en-US" altLang="en-US" sz="2100">
                <a:solidFill>
                  <a:schemeClr val="tx1"/>
                </a:solidFill>
              </a:rPr>
              <a:t>OS-level Virtualization.</a:t>
            </a:r>
          </a:p>
          <a:p>
            <a:r>
              <a:rPr lang="en-US" altLang="en-US" sz="2100">
                <a:solidFill>
                  <a:schemeClr val="tx1"/>
                </a:solidFill>
              </a:rPr>
              <a:t>Partial Virtualization (Historical, not used).</a:t>
            </a:r>
          </a:p>
          <a:p>
            <a:r>
              <a:rPr lang="en-US" altLang="en-US" sz="2100">
                <a:solidFill>
                  <a:schemeClr val="tx1"/>
                </a:solidFill>
              </a:rPr>
              <a:t>Para-virtualization.</a:t>
            </a:r>
          </a:p>
          <a:p>
            <a:r>
              <a:rPr lang="en-US" altLang="en-US" sz="2100">
                <a:solidFill>
                  <a:schemeClr val="tx1"/>
                </a:solidFill>
              </a:rPr>
              <a:t>Hardware -assested Virtualization.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212" y="1144192"/>
            <a:ext cx="7634288" cy="469106"/>
          </a:xfrm>
        </p:spPr>
        <p:txBody>
          <a:bodyPr>
            <a:normAutofit fontScale="90000"/>
          </a:bodyPr>
          <a:lstStyle/>
          <a:p>
            <a:pPr>
              <a:defRPr/>
            </a:pPr>
            <a:r>
              <a:rPr lang="en-US" sz="2700" dirty="0"/>
              <a:t>Full Virtualization</a:t>
            </a:r>
          </a:p>
        </p:txBody>
      </p:sp>
      <p:sp>
        <p:nvSpPr>
          <p:cNvPr id="26627" name="Content Placeholder 2"/>
          <p:cNvSpPr>
            <a:spLocks noGrp="1"/>
          </p:cNvSpPr>
          <p:nvPr>
            <p:ph idx="1"/>
          </p:nvPr>
        </p:nvSpPr>
        <p:spPr>
          <a:xfrm>
            <a:off x="891778" y="1758554"/>
            <a:ext cx="7634288" cy="3283744"/>
          </a:xfrm>
        </p:spPr>
        <p:txBody>
          <a:bodyPr>
            <a:normAutofit fontScale="85000" lnSpcReduction="20000"/>
          </a:bodyPr>
          <a:lstStyle/>
          <a:p>
            <a:pPr algn="just">
              <a:lnSpc>
                <a:spcPct val="90000"/>
              </a:lnSpc>
            </a:pPr>
            <a:r>
              <a:rPr lang="en-US" altLang="zh-TW" sz="2600" dirty="0">
                <a:solidFill>
                  <a:schemeClr val="tx1"/>
                </a:solidFill>
                <a:ea typeface="新細明體" charset="-120"/>
              </a:rPr>
              <a:t>Full simulation of underlying hardware.</a:t>
            </a:r>
          </a:p>
          <a:p>
            <a:pPr algn="just">
              <a:lnSpc>
                <a:spcPct val="90000"/>
              </a:lnSpc>
            </a:pPr>
            <a:r>
              <a:rPr lang="en-US" altLang="zh-TW" sz="2600" dirty="0">
                <a:solidFill>
                  <a:schemeClr val="tx1"/>
                </a:solidFill>
                <a:ea typeface="新細明體" charset="-120"/>
              </a:rPr>
              <a:t>Sharing a computer system among multiple users.</a:t>
            </a:r>
          </a:p>
          <a:p>
            <a:pPr algn="just">
              <a:lnSpc>
                <a:spcPct val="90000"/>
              </a:lnSpc>
            </a:pPr>
            <a:r>
              <a:rPr lang="en-US" altLang="zh-TW" sz="2600" dirty="0">
                <a:solidFill>
                  <a:schemeClr val="tx1"/>
                </a:solidFill>
                <a:ea typeface="新細明體" charset="-120"/>
              </a:rPr>
              <a:t>Isolating users from each other (and from the control program).</a:t>
            </a:r>
          </a:p>
          <a:p>
            <a:pPr algn="just">
              <a:lnSpc>
                <a:spcPct val="90000"/>
              </a:lnSpc>
            </a:pPr>
            <a:r>
              <a:rPr lang="en-US" altLang="zh-TW" sz="2600" dirty="0">
                <a:solidFill>
                  <a:schemeClr val="tx1"/>
                </a:solidFill>
                <a:ea typeface="新細明體" charset="-120"/>
              </a:rPr>
              <a:t>The result is a system in which all software (including all OS’s) capable of execution on the raw hardware can be run in the virtual machine. </a:t>
            </a:r>
          </a:p>
          <a:p>
            <a:pPr algn="just">
              <a:lnSpc>
                <a:spcPct val="90000"/>
              </a:lnSpc>
            </a:pPr>
            <a:r>
              <a:rPr lang="en-US" altLang="zh-TW" sz="2600" dirty="0">
                <a:solidFill>
                  <a:schemeClr val="tx1"/>
                </a:solidFill>
                <a:ea typeface="新細明體" charset="-120"/>
              </a:rPr>
              <a:t>Comprehensively simulate all computing elements as instruction set, main memory, interrupts, exceptions, and device access.</a:t>
            </a:r>
          </a:p>
          <a:p>
            <a:pPr algn="just">
              <a:lnSpc>
                <a:spcPct val="90000"/>
              </a:lnSpc>
            </a:pPr>
            <a:r>
              <a:rPr lang="en-US" altLang="zh-TW" sz="2600" dirty="0">
                <a:solidFill>
                  <a:schemeClr val="tx1"/>
                </a:solidFill>
                <a:ea typeface="新細明體" charset="-120"/>
              </a:rPr>
              <a:t>Full virtualization is only possible given the right combination of hardware and software elements.</a:t>
            </a:r>
          </a:p>
          <a:p>
            <a:pPr algn="just"/>
            <a:endParaRPr lang="en-US" altLang="en-US" sz="2100" b="1" dirty="0">
              <a:solidFill>
                <a:schemeClr val="tx1"/>
              </a:solidFill>
            </a:endParaRPr>
          </a:p>
        </p:txBody>
      </p:sp>
      <p:sp>
        <p:nvSpPr>
          <p:cNvPr id="4" name="Rectangle 3"/>
          <p:cNvSpPr/>
          <p:nvPr/>
        </p:nvSpPr>
        <p:spPr>
          <a:xfrm>
            <a:off x="1743075" y="5186362"/>
            <a:ext cx="6462713" cy="415498"/>
          </a:xfrm>
          <a:prstGeom prst="rect">
            <a:avLst/>
          </a:prstGeom>
          <a:solidFill>
            <a:schemeClr val="tx2">
              <a:lumMod val="50000"/>
              <a:lumOff val="50000"/>
            </a:schemeClr>
          </a:solidFill>
        </p:spPr>
        <p:txBody>
          <a:bodyPr>
            <a:spAutoFit/>
          </a:bodyPr>
          <a:lstStyle/>
          <a:p>
            <a:pPr algn="just">
              <a:defRPr/>
            </a:pPr>
            <a:r>
              <a:rPr lang="en-US" sz="2100" dirty="0"/>
              <a:t>The host OS emulated a hardware layer for each guest OS.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212" y="1144191"/>
            <a:ext cx="7634288" cy="457200"/>
          </a:xfrm>
        </p:spPr>
        <p:txBody>
          <a:bodyPr>
            <a:normAutofit fontScale="90000"/>
          </a:bodyPr>
          <a:lstStyle/>
          <a:p>
            <a:pPr>
              <a:defRPr/>
            </a:pPr>
            <a:r>
              <a:rPr lang="en-US" sz="2700" dirty="0"/>
              <a:t>Hardware-level virtualization-Server </a:t>
            </a:r>
          </a:p>
        </p:txBody>
      </p:sp>
      <p:sp>
        <p:nvSpPr>
          <p:cNvPr id="27651" name="Content Placeholder 2"/>
          <p:cNvSpPr>
            <a:spLocks noGrp="1"/>
          </p:cNvSpPr>
          <p:nvPr>
            <p:ph idx="1"/>
          </p:nvPr>
        </p:nvSpPr>
        <p:spPr>
          <a:xfrm>
            <a:off x="903685" y="1874044"/>
            <a:ext cx="7634288" cy="3725466"/>
          </a:xfrm>
        </p:spPr>
        <p:txBody>
          <a:bodyPr/>
          <a:lstStyle/>
          <a:p>
            <a:pPr algn="just"/>
            <a:r>
              <a:rPr lang="en-US" altLang="en-US" sz="2100">
                <a:solidFill>
                  <a:schemeClr val="tx1"/>
                </a:solidFill>
              </a:rPr>
              <a:t>It is the masking of server resources (including the number and identity of individual physical servers, processors, and operating systems) from server users.</a:t>
            </a:r>
          </a:p>
          <a:p>
            <a:pPr algn="just"/>
            <a:r>
              <a:rPr lang="en-US" altLang="en-US" sz="2100">
                <a:solidFill>
                  <a:schemeClr val="tx1"/>
                </a:solidFill>
              </a:rPr>
              <a:t> The intention is to spare the user from having to understand and manage complicated details of server resources while increasing resource sharing and utilization and maintaining the capacity to expand later.</a:t>
            </a:r>
          </a:p>
          <a:p>
            <a:pPr algn="just"/>
            <a:r>
              <a:rPr lang="en-US" altLang="en-US" sz="2100">
                <a:solidFill>
                  <a:schemeClr val="tx1"/>
                </a:solidFill>
              </a:rPr>
              <a:t>How dual boot is different ?</a:t>
            </a:r>
          </a:p>
          <a:p>
            <a:pPr lvl="1" algn="just"/>
            <a:r>
              <a:rPr lang="en-US" altLang="en-US">
                <a:solidFill>
                  <a:srgbClr val="FF0000"/>
                </a:solidFill>
              </a:rPr>
              <a:t>In virtualization multiple OS run simultaneously</a:t>
            </a:r>
          </a:p>
          <a:p>
            <a:pPr algn="just"/>
            <a:endParaRPr lang="en-US" altLang="en-US" sz="2100">
              <a:solidFill>
                <a:schemeClr val="tx1"/>
              </a:solidFill>
            </a:endParaRPr>
          </a:p>
          <a:p>
            <a:pPr algn="just"/>
            <a:endParaRPr lang="en-US" altLang="en-US" sz="2100">
              <a:solidFill>
                <a:schemeClr val="tx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212" y="1144192"/>
            <a:ext cx="7634288" cy="410765"/>
          </a:xfrm>
        </p:spPr>
        <p:txBody>
          <a:bodyPr>
            <a:noAutofit/>
          </a:bodyPr>
          <a:lstStyle/>
          <a:p>
            <a:pPr>
              <a:defRPr/>
            </a:pPr>
            <a:r>
              <a:rPr lang="en-US" sz="2700" dirty="0"/>
              <a:t>Hardware-level virtualization</a:t>
            </a:r>
          </a:p>
        </p:txBody>
      </p:sp>
      <p:pic>
        <p:nvPicPr>
          <p:cNvPr id="30724" name="Picture 4"/>
          <p:cNvPicPr>
            <a:picLocks noChangeAspect="1" noChangeArrowheads="1"/>
          </p:cNvPicPr>
          <p:nvPr/>
        </p:nvPicPr>
        <p:blipFill>
          <a:blip r:embed="rId2">
            <a:lum contrast="-10000"/>
            <a:extLst>
              <a:ext uri="{28A0092B-C50C-407E-A947-70E740481C1C}">
                <a14:useLocalDpi xmlns:a14="http://schemas.microsoft.com/office/drawing/2010/main" val="0"/>
              </a:ext>
            </a:extLst>
          </a:blip>
          <a:srcRect/>
          <a:stretch>
            <a:fillRect/>
          </a:stretch>
        </p:blipFill>
        <p:spPr bwMode="auto">
          <a:xfrm>
            <a:off x="1743076" y="1609725"/>
            <a:ext cx="5242322" cy="3839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212" y="1144191"/>
            <a:ext cx="7634288" cy="375047"/>
          </a:xfrm>
        </p:spPr>
        <p:txBody>
          <a:bodyPr>
            <a:noAutofit/>
          </a:bodyPr>
          <a:lstStyle/>
          <a:p>
            <a:pPr>
              <a:defRPr/>
            </a:pPr>
            <a:r>
              <a:rPr lang="en-US" sz="2700" dirty="0"/>
              <a:t>OS-Level Virtualization</a:t>
            </a:r>
          </a:p>
        </p:txBody>
      </p:sp>
      <p:sp>
        <p:nvSpPr>
          <p:cNvPr id="31747" name="Content Placeholder 2"/>
          <p:cNvSpPr>
            <a:spLocks noGrp="1"/>
          </p:cNvSpPr>
          <p:nvPr>
            <p:ph idx="1"/>
          </p:nvPr>
        </p:nvSpPr>
        <p:spPr>
          <a:xfrm>
            <a:off x="914400" y="1909763"/>
            <a:ext cx="7634288" cy="2695575"/>
          </a:xfrm>
        </p:spPr>
        <p:txBody>
          <a:bodyPr/>
          <a:lstStyle/>
          <a:p>
            <a:r>
              <a:rPr lang="en-US" altLang="en-US" sz="2100" dirty="0">
                <a:solidFill>
                  <a:schemeClr val="tx1"/>
                </a:solidFill>
              </a:rPr>
              <a:t>Concept: Same OS for everyone (host &amp; guest), and isolation is only in the user land. </a:t>
            </a:r>
          </a:p>
          <a:p>
            <a:r>
              <a:rPr lang="en-US" altLang="en-US" sz="2100" dirty="0">
                <a:solidFill>
                  <a:schemeClr val="tx1"/>
                </a:solidFill>
              </a:rPr>
              <a:t>Pros: low overhead, highest performance.</a:t>
            </a:r>
          </a:p>
          <a:p>
            <a:r>
              <a:rPr lang="en-US" altLang="en-US" sz="2100" dirty="0">
                <a:solidFill>
                  <a:schemeClr val="tx1"/>
                </a:solidFill>
              </a:rPr>
              <a:t>Cons: isolation, stability.</a:t>
            </a:r>
          </a:p>
          <a:p>
            <a:r>
              <a:rPr lang="en-US" altLang="en-US" sz="2100" dirty="0">
                <a:solidFill>
                  <a:schemeClr val="tx1"/>
                </a:solidFill>
              </a:rPr>
              <a:t>Examples: FreeBSD Jails, Solaris Containers, </a:t>
            </a:r>
            <a:r>
              <a:rPr lang="en-US" altLang="en-US" sz="2100" dirty="0" err="1">
                <a:solidFill>
                  <a:schemeClr val="tx1"/>
                </a:solidFill>
              </a:rPr>
              <a:t>Virtuzzo</a:t>
            </a:r>
            <a:r>
              <a:rPr lang="en-US" altLang="en-US" sz="2100" dirty="0">
                <a:solidFill>
                  <a:schemeClr val="tx1"/>
                </a:solidFill>
              </a:rPr>
              <a:t>/Open VZ.</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212" y="1144191"/>
            <a:ext cx="7634288" cy="457200"/>
          </a:xfrm>
        </p:spPr>
        <p:txBody>
          <a:bodyPr>
            <a:noAutofit/>
          </a:bodyPr>
          <a:lstStyle/>
          <a:p>
            <a:pPr>
              <a:defRPr/>
            </a:pPr>
            <a:r>
              <a:rPr lang="en-US" sz="3600" dirty="0">
                <a:solidFill>
                  <a:schemeClr val="tx1"/>
                </a:solidFill>
              </a:rPr>
              <a:t>Para virtualization</a:t>
            </a:r>
          </a:p>
        </p:txBody>
      </p:sp>
      <p:sp>
        <p:nvSpPr>
          <p:cNvPr id="32771" name="Content Placeholder 2"/>
          <p:cNvSpPr>
            <a:spLocks noGrp="1"/>
          </p:cNvSpPr>
          <p:nvPr>
            <p:ph idx="1"/>
          </p:nvPr>
        </p:nvSpPr>
        <p:spPr>
          <a:xfrm>
            <a:off x="845344" y="1676400"/>
            <a:ext cx="7634288" cy="3656410"/>
          </a:xfrm>
        </p:spPr>
        <p:txBody>
          <a:bodyPr/>
          <a:lstStyle/>
          <a:p>
            <a:r>
              <a:rPr lang="en-US" altLang="en-US" sz="1800" dirty="0">
                <a:solidFill>
                  <a:schemeClr val="tx1"/>
                </a:solidFill>
              </a:rPr>
              <a:t>Concept: A thin layer (called the hypervisor), interfaces the hardware to all OS's (host and guest), Dom0 is called ”the </a:t>
            </a:r>
            <a:r>
              <a:rPr lang="en-US" altLang="en-US" sz="1800" dirty="0" err="1">
                <a:solidFill>
                  <a:schemeClr val="tx1"/>
                </a:solidFill>
              </a:rPr>
              <a:t>privilged</a:t>
            </a:r>
            <a:r>
              <a:rPr lang="en-US" altLang="en-US" sz="1800" dirty="0">
                <a:solidFill>
                  <a:schemeClr val="tx1"/>
                </a:solidFill>
              </a:rPr>
              <a:t> domain” which can issue commands to the hypervisor.</a:t>
            </a:r>
          </a:p>
          <a:p>
            <a:r>
              <a:rPr lang="en-US" altLang="en-US" sz="1800" dirty="0">
                <a:solidFill>
                  <a:schemeClr val="tx1"/>
                </a:solidFill>
              </a:rPr>
              <a:t>If Dom0 crashed (not the hypervisor), the guest OS still runs fine, anyway you won't be able to control the hypervisor till you reboot.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212" y="1144191"/>
            <a:ext cx="7634288" cy="479822"/>
          </a:xfrm>
        </p:spPr>
        <p:txBody>
          <a:bodyPr>
            <a:normAutofit fontScale="90000"/>
          </a:bodyPr>
          <a:lstStyle/>
          <a:p>
            <a:pPr>
              <a:defRPr/>
            </a:pPr>
            <a:r>
              <a:rPr lang="en-US" sz="2700" dirty="0">
                <a:solidFill>
                  <a:schemeClr val="tx1"/>
                </a:solidFill>
              </a:rPr>
              <a:t>Para virtualization</a:t>
            </a:r>
            <a:endParaRPr lang="en-US" sz="2700" dirty="0"/>
          </a:p>
        </p:txBody>
      </p:sp>
      <p:sp>
        <p:nvSpPr>
          <p:cNvPr id="33795" name="Content Placeholder 2"/>
          <p:cNvSpPr>
            <a:spLocks noGrp="1"/>
          </p:cNvSpPr>
          <p:nvPr>
            <p:ph idx="1"/>
          </p:nvPr>
        </p:nvSpPr>
        <p:spPr>
          <a:xfrm>
            <a:off x="867966" y="1781176"/>
            <a:ext cx="7634288" cy="3783806"/>
          </a:xfrm>
        </p:spPr>
        <p:txBody>
          <a:bodyPr/>
          <a:lstStyle/>
          <a:p>
            <a:r>
              <a:rPr lang="en-US" altLang="en-US" sz="1800" b="1">
                <a:solidFill>
                  <a:schemeClr val="tx1"/>
                </a:solidFill>
              </a:rPr>
              <a:t>Pros:</a:t>
            </a:r>
          </a:p>
          <a:p>
            <a:r>
              <a:rPr lang="en-US" altLang="en-US" sz="1800">
                <a:solidFill>
                  <a:schemeClr val="tx1"/>
                </a:solidFill>
              </a:rPr>
              <a:t>Stability is very close to the hardware virtualization.</a:t>
            </a:r>
          </a:p>
          <a:p>
            <a:r>
              <a:rPr lang="en-US" altLang="en-US" sz="1800">
                <a:solidFill>
                  <a:schemeClr val="tx1"/>
                </a:solidFill>
              </a:rPr>
              <a:t>Performance is very good (nothing can beat OS-level virtualization in this matter).</a:t>
            </a:r>
          </a:p>
          <a:p>
            <a:r>
              <a:rPr lang="en-US" altLang="en-US" sz="1800">
                <a:solidFill>
                  <a:schemeClr val="tx1"/>
                </a:solidFill>
              </a:rPr>
              <a:t>Overhead is very low (kernel level only, and not even a complete kernel).</a:t>
            </a:r>
          </a:p>
          <a:p>
            <a:r>
              <a:rPr lang="en-US" altLang="en-US" sz="1800" b="1">
                <a:solidFill>
                  <a:schemeClr val="tx1"/>
                </a:solidFill>
              </a:rPr>
              <a:t>Cons:</a:t>
            </a:r>
          </a:p>
          <a:p>
            <a:r>
              <a:rPr lang="en-US" altLang="en-US" sz="1800">
                <a:solidFill>
                  <a:schemeClr val="tx1"/>
                </a:solidFill>
              </a:rPr>
              <a:t>Not easy to implement (it's getting better these days).</a:t>
            </a:r>
          </a:p>
          <a:p>
            <a:r>
              <a:rPr lang="en-US" altLang="en-US" sz="1800">
                <a:solidFill>
                  <a:schemeClr val="tx1"/>
                </a:solidFill>
              </a:rPr>
              <a:t>Both host and guest kernels has to be patched.</a:t>
            </a:r>
          </a:p>
          <a:p>
            <a:r>
              <a:rPr lang="en-US" altLang="en-US" sz="1800">
                <a:solidFill>
                  <a:schemeClr val="tx1"/>
                </a:solidFill>
              </a:rPr>
              <a:t>Maintainability.</a:t>
            </a:r>
          </a:p>
          <a:p>
            <a:r>
              <a:rPr lang="en-US" altLang="en-US" sz="1800">
                <a:solidFill>
                  <a:schemeClr val="tx1"/>
                </a:solidFill>
              </a:rPr>
              <a:t>Example: Xen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F3033-50EC-4ABE-ADD7-770B1EE15DDE}"/>
              </a:ext>
            </a:extLst>
          </p:cNvPr>
          <p:cNvSpPr>
            <a:spLocks noGrp="1"/>
          </p:cNvSpPr>
          <p:nvPr>
            <p:ph type="title"/>
          </p:nvPr>
        </p:nvSpPr>
        <p:spPr/>
        <p:txBody>
          <a:bodyPr/>
          <a:lstStyle/>
          <a:p>
            <a:r>
              <a:rPr lang="en-IN" dirty="0"/>
              <a:t>Virtual Machine Concept </a:t>
            </a:r>
          </a:p>
        </p:txBody>
      </p:sp>
      <p:sp>
        <p:nvSpPr>
          <p:cNvPr id="3" name="Content Placeholder 2">
            <a:extLst>
              <a:ext uri="{FF2B5EF4-FFF2-40B4-BE49-F238E27FC236}">
                <a16:creationId xmlns:a16="http://schemas.microsoft.com/office/drawing/2014/main" id="{B583ECDD-5EF6-4627-99B1-1AF44DE6C64E}"/>
              </a:ext>
            </a:extLst>
          </p:cNvPr>
          <p:cNvSpPr>
            <a:spLocks noGrp="1"/>
          </p:cNvSpPr>
          <p:nvPr>
            <p:ph idx="1"/>
          </p:nvPr>
        </p:nvSpPr>
        <p:spPr/>
        <p:txBody>
          <a:bodyPr/>
          <a:lstStyle/>
          <a:p>
            <a:endParaRPr lang="en-IN"/>
          </a:p>
        </p:txBody>
      </p:sp>
      <p:graphicFrame>
        <p:nvGraphicFramePr>
          <p:cNvPr id="4" name="Object 3">
            <a:extLst>
              <a:ext uri="{FF2B5EF4-FFF2-40B4-BE49-F238E27FC236}">
                <a16:creationId xmlns:a16="http://schemas.microsoft.com/office/drawing/2014/main" id="{927E601B-7AC0-4874-95B3-237417E345CC}"/>
              </a:ext>
            </a:extLst>
          </p:cNvPr>
          <p:cNvGraphicFramePr>
            <a:graphicFrameLocks noChangeAspect="1"/>
          </p:cNvGraphicFramePr>
          <p:nvPr>
            <p:extLst>
              <p:ext uri="{D42A27DB-BD31-4B8C-83A1-F6EECF244321}">
                <p14:modId xmlns:p14="http://schemas.microsoft.com/office/powerpoint/2010/main" val="768984731"/>
              </p:ext>
            </p:extLst>
          </p:nvPr>
        </p:nvGraphicFramePr>
        <p:xfrm>
          <a:off x="2209800" y="2362200"/>
          <a:ext cx="4824413" cy="3192463"/>
        </p:xfrm>
        <a:graphic>
          <a:graphicData uri="http://schemas.openxmlformats.org/presentationml/2006/ole">
            <mc:AlternateContent xmlns:mc="http://schemas.openxmlformats.org/markup-compatibility/2006">
              <mc:Choice xmlns:v="urn:schemas-microsoft-com:vml" Requires="v">
                <p:oleObj spid="_x0000_s1060" name="Bitmap Image" r:id="rId3" imgW="4823640" imgH="3192840" progId="Paint.Picture">
                  <p:embed/>
                </p:oleObj>
              </mc:Choice>
              <mc:Fallback>
                <p:oleObj name="Bitmap Image" r:id="rId3" imgW="4823640" imgH="3192840" progId="Paint.Picture">
                  <p:embed/>
                  <p:pic>
                    <p:nvPicPr>
                      <p:cNvPr id="0" name=""/>
                      <p:cNvPicPr/>
                      <p:nvPr/>
                    </p:nvPicPr>
                    <p:blipFill>
                      <a:blip r:embed="rId4"/>
                      <a:stretch>
                        <a:fillRect/>
                      </a:stretch>
                    </p:blipFill>
                    <p:spPr>
                      <a:xfrm>
                        <a:off x="2209800" y="2362200"/>
                        <a:ext cx="4824413" cy="3192463"/>
                      </a:xfrm>
                      <a:prstGeom prst="rect">
                        <a:avLst/>
                      </a:prstGeom>
                    </p:spPr>
                  </p:pic>
                </p:oleObj>
              </mc:Fallback>
            </mc:AlternateContent>
          </a:graphicData>
        </a:graphic>
      </p:graphicFrame>
    </p:spTree>
    <p:extLst>
      <p:ext uri="{BB962C8B-B14F-4D97-AF65-F5344CB8AC3E}">
        <p14:creationId xmlns:p14="http://schemas.microsoft.com/office/powerpoint/2010/main" val="27094095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212" y="1144191"/>
            <a:ext cx="7634288" cy="479822"/>
          </a:xfrm>
        </p:spPr>
        <p:txBody>
          <a:bodyPr>
            <a:normAutofit fontScale="90000"/>
          </a:bodyPr>
          <a:lstStyle/>
          <a:p>
            <a:pPr>
              <a:defRPr/>
            </a:pPr>
            <a:r>
              <a:rPr lang="en-US" sz="2700" dirty="0"/>
              <a:t>Hardware- assisted Virtualization</a:t>
            </a:r>
          </a:p>
        </p:txBody>
      </p:sp>
      <p:sp>
        <p:nvSpPr>
          <p:cNvPr id="34819" name="Content Placeholder 2"/>
          <p:cNvSpPr>
            <a:spLocks noGrp="1"/>
          </p:cNvSpPr>
          <p:nvPr>
            <p:ph idx="1"/>
          </p:nvPr>
        </p:nvSpPr>
        <p:spPr>
          <a:xfrm>
            <a:off x="798910" y="1758554"/>
            <a:ext cx="7634288" cy="2695575"/>
          </a:xfrm>
        </p:spPr>
        <p:txBody>
          <a:bodyPr/>
          <a:lstStyle/>
          <a:p>
            <a:r>
              <a:rPr lang="en-US" altLang="en-US" sz="1800" dirty="0">
                <a:solidFill>
                  <a:schemeClr val="tx1"/>
                </a:solidFill>
              </a:rPr>
              <a:t>Sometimes it's called accelerated virtualization or HVM (Hardware Virtual Machines).</a:t>
            </a:r>
          </a:p>
          <a:p>
            <a:r>
              <a:rPr lang="en-US" altLang="en-US" sz="1800" dirty="0">
                <a:solidFill>
                  <a:schemeClr val="tx1"/>
                </a:solidFill>
              </a:rPr>
              <a:t>Concept: Hardware provides support to run instructions independently for each OS.</a:t>
            </a:r>
          </a:p>
          <a:p>
            <a:r>
              <a:rPr lang="fr-FR" altLang="en-US" sz="1800" dirty="0">
                <a:solidFill>
                  <a:schemeClr val="tx1"/>
                </a:solidFill>
              </a:rPr>
              <a:t>Implémentation: IBM 370 (1972), Intel VT, </a:t>
            </a:r>
            <a:r>
              <a:rPr lang="en-US" altLang="en-US" sz="1800" dirty="0">
                <a:solidFill>
                  <a:schemeClr val="tx1"/>
                </a:solidFill>
              </a:rPr>
              <a:t>AMD-V, </a:t>
            </a:r>
            <a:r>
              <a:rPr lang="en-US" altLang="en-US" sz="1800" dirty="0" err="1">
                <a:solidFill>
                  <a:schemeClr val="tx1"/>
                </a:solidFill>
              </a:rPr>
              <a:t>UltraSparc</a:t>
            </a:r>
            <a:r>
              <a:rPr lang="en-US" altLang="en-US" sz="1800" dirty="0">
                <a:solidFill>
                  <a:schemeClr val="tx1"/>
                </a:solidFill>
              </a:rPr>
              <a:t>, and others.</a:t>
            </a:r>
          </a:p>
          <a:p>
            <a:r>
              <a:rPr lang="fr-FR" altLang="en-US" sz="1800" dirty="0">
                <a:solidFill>
                  <a:schemeClr val="tx1"/>
                </a:solidFill>
              </a:rPr>
              <a:t>Exemples: linux KVM, </a:t>
            </a:r>
            <a:r>
              <a:rPr lang="fr-FR" altLang="en-US" sz="1800" dirty="0" err="1">
                <a:solidFill>
                  <a:schemeClr val="tx1"/>
                </a:solidFill>
              </a:rPr>
              <a:t>Vmware</a:t>
            </a:r>
            <a:r>
              <a:rPr lang="fr-FR" altLang="en-US" sz="1800" dirty="0">
                <a:solidFill>
                  <a:schemeClr val="tx1"/>
                </a:solidFill>
              </a:rPr>
              <a:t> fusion, M$ </a:t>
            </a:r>
            <a:r>
              <a:rPr lang="en-US" altLang="en-US" sz="1800" dirty="0" err="1">
                <a:solidFill>
                  <a:schemeClr val="tx1"/>
                </a:solidFill>
              </a:rPr>
              <a:t>VirtualPC</a:t>
            </a:r>
            <a:r>
              <a:rPr lang="en-US" altLang="en-US" sz="1800" dirty="0">
                <a:solidFill>
                  <a:schemeClr val="tx1"/>
                </a:solidFill>
              </a:rPr>
              <a:t>, Xen, Virtual Box.</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212" y="1144191"/>
            <a:ext cx="7634288" cy="479822"/>
          </a:xfrm>
        </p:spPr>
        <p:txBody>
          <a:bodyPr>
            <a:normAutofit fontScale="90000"/>
          </a:bodyPr>
          <a:lstStyle/>
          <a:p>
            <a:pPr>
              <a:defRPr/>
            </a:pPr>
            <a:r>
              <a:rPr lang="en-US" sz="2700" dirty="0"/>
              <a:t>Hardware- assisted Virtualization</a:t>
            </a:r>
          </a:p>
        </p:txBody>
      </p:sp>
      <p:sp>
        <p:nvSpPr>
          <p:cNvPr id="35843" name="Content Placeholder 2"/>
          <p:cNvSpPr>
            <a:spLocks noGrp="1"/>
          </p:cNvSpPr>
          <p:nvPr>
            <p:ph idx="1"/>
          </p:nvPr>
        </p:nvSpPr>
        <p:spPr>
          <a:xfrm>
            <a:off x="775097" y="1712119"/>
            <a:ext cx="7634288" cy="4026694"/>
          </a:xfrm>
        </p:spPr>
        <p:txBody>
          <a:bodyPr>
            <a:normAutofit/>
          </a:bodyPr>
          <a:lstStyle/>
          <a:p>
            <a:r>
              <a:rPr lang="en-US" altLang="en-US" sz="2800" b="1" dirty="0">
                <a:solidFill>
                  <a:schemeClr val="tx1"/>
                </a:solidFill>
              </a:rPr>
              <a:t>Pros:</a:t>
            </a:r>
          </a:p>
          <a:p>
            <a:r>
              <a:rPr lang="en-US" altLang="en-US" sz="2800" dirty="0">
                <a:solidFill>
                  <a:schemeClr val="tx1"/>
                </a:solidFill>
              </a:rPr>
              <a:t>Highly reduces (theoretically eliminates) the need to patch the guest OS.</a:t>
            </a:r>
          </a:p>
          <a:p>
            <a:r>
              <a:rPr lang="en-US" altLang="en-US" sz="2800" dirty="0">
                <a:solidFill>
                  <a:schemeClr val="tx1"/>
                </a:solidFill>
              </a:rPr>
              <a:t>Theoretically optimal performance.</a:t>
            </a:r>
          </a:p>
          <a:p>
            <a:r>
              <a:rPr lang="en-US" altLang="en-US" sz="2800" dirty="0">
                <a:solidFill>
                  <a:schemeClr val="tx1"/>
                </a:solidFill>
              </a:rPr>
              <a:t>Great Stability.</a:t>
            </a:r>
          </a:p>
          <a:p>
            <a:r>
              <a:rPr lang="en-US" altLang="en-US" sz="2800" b="1" dirty="0">
                <a:solidFill>
                  <a:schemeClr val="tx1"/>
                </a:solidFill>
              </a:rPr>
              <a:t>Cons:</a:t>
            </a:r>
          </a:p>
          <a:p>
            <a:r>
              <a:rPr lang="en-US" altLang="en-US" sz="2800" dirty="0">
                <a:solidFill>
                  <a:schemeClr val="tx1"/>
                </a:solidFill>
              </a:rPr>
              <a:t>Hardware restrictions.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212" y="1144191"/>
            <a:ext cx="7634288" cy="503634"/>
          </a:xfrm>
        </p:spPr>
        <p:txBody>
          <a:bodyPr/>
          <a:lstStyle/>
          <a:p>
            <a:pPr>
              <a:defRPr/>
            </a:pPr>
            <a:r>
              <a:rPr lang="en-US" sz="2700" dirty="0"/>
              <a:t>Tools for Virtualization</a:t>
            </a:r>
          </a:p>
        </p:txBody>
      </p:sp>
      <p:sp>
        <p:nvSpPr>
          <p:cNvPr id="47107" name="Content Placeholder 2"/>
          <p:cNvSpPr>
            <a:spLocks noGrp="1"/>
          </p:cNvSpPr>
          <p:nvPr>
            <p:ph idx="1"/>
          </p:nvPr>
        </p:nvSpPr>
        <p:spPr>
          <a:xfrm>
            <a:off x="867965" y="1839516"/>
            <a:ext cx="5935607" cy="3154306"/>
          </a:xfrm>
        </p:spPr>
        <p:txBody>
          <a:bodyPr>
            <a:normAutofit lnSpcReduction="10000"/>
          </a:bodyPr>
          <a:lstStyle/>
          <a:p>
            <a:r>
              <a:rPr lang="en-US" altLang="en-US" sz="2100" dirty="0">
                <a:solidFill>
                  <a:srgbClr val="FF0000"/>
                </a:solidFill>
              </a:rPr>
              <a:t>Amazon EC2 </a:t>
            </a:r>
            <a:r>
              <a:rPr lang="en-US" altLang="en-US" sz="2100" dirty="0">
                <a:solidFill>
                  <a:schemeClr val="tx1"/>
                </a:solidFill>
              </a:rPr>
              <a:t>(Elastic Compute Generation 2)</a:t>
            </a:r>
          </a:p>
          <a:p>
            <a:r>
              <a:rPr lang="en-US" altLang="en-US" sz="2100" dirty="0">
                <a:solidFill>
                  <a:srgbClr val="FF0000"/>
                </a:solidFill>
              </a:rPr>
              <a:t>VMware</a:t>
            </a:r>
            <a:r>
              <a:rPr lang="en-US" altLang="en-US" sz="2100" dirty="0">
                <a:solidFill>
                  <a:schemeClr val="tx1"/>
                </a:solidFill>
              </a:rPr>
              <a:t> – vSphere (Platform)</a:t>
            </a:r>
          </a:p>
          <a:p>
            <a:r>
              <a:rPr lang="en-US" altLang="en-US" sz="2100" dirty="0">
                <a:solidFill>
                  <a:srgbClr val="FF0000"/>
                </a:solidFill>
              </a:rPr>
              <a:t>Nimbus</a:t>
            </a:r>
            <a:r>
              <a:rPr lang="en-US" altLang="en-US" sz="2100" dirty="0">
                <a:solidFill>
                  <a:schemeClr val="tx1"/>
                </a:solidFill>
              </a:rPr>
              <a:t>( Infrastructure as a service)</a:t>
            </a:r>
          </a:p>
          <a:p>
            <a:r>
              <a:rPr lang="en-US" altLang="en-US" sz="2100" dirty="0">
                <a:solidFill>
                  <a:srgbClr val="FF0000"/>
                </a:solidFill>
              </a:rPr>
              <a:t>Open Nebula</a:t>
            </a:r>
            <a:r>
              <a:rPr lang="en-US" altLang="en-US" sz="2100" dirty="0">
                <a:solidFill>
                  <a:schemeClr val="tx1"/>
                </a:solidFill>
              </a:rPr>
              <a:t>( Flexible Enterprise Cloud)</a:t>
            </a:r>
          </a:p>
          <a:p>
            <a:r>
              <a:rPr lang="en-US" altLang="en-US" sz="2100" dirty="0">
                <a:solidFill>
                  <a:srgbClr val="FF0000"/>
                </a:solidFill>
              </a:rPr>
              <a:t>Eucalyptus</a:t>
            </a:r>
            <a:r>
              <a:rPr lang="en-US" altLang="en-US" sz="2100" dirty="0">
                <a:solidFill>
                  <a:schemeClr val="tx1"/>
                </a:solidFill>
              </a:rPr>
              <a:t>( S/w for building Amazon Web Services)</a:t>
            </a:r>
          </a:p>
          <a:p>
            <a:r>
              <a:rPr lang="en-US" altLang="en-US" sz="2100" dirty="0">
                <a:solidFill>
                  <a:srgbClr val="FF0000"/>
                </a:solidFill>
              </a:rPr>
              <a:t>O-</a:t>
            </a:r>
            <a:r>
              <a:rPr lang="en-US" altLang="en-US" sz="2100" dirty="0" err="1">
                <a:solidFill>
                  <a:srgbClr val="FF0000"/>
                </a:solidFill>
              </a:rPr>
              <a:t>virt</a:t>
            </a:r>
            <a:r>
              <a:rPr lang="en-US" altLang="en-US" sz="2100" dirty="0">
                <a:solidFill>
                  <a:srgbClr val="FF0000"/>
                </a:solidFill>
              </a:rPr>
              <a:t> </a:t>
            </a:r>
            <a:r>
              <a:rPr lang="en-US" altLang="en-US" sz="2100" dirty="0">
                <a:solidFill>
                  <a:schemeClr val="tx1"/>
                </a:solidFill>
              </a:rPr>
              <a:t>(Free, Open source Virtualization Platform, founded by Red Hat as a community project) </a:t>
            </a:r>
          </a:p>
          <a:p>
            <a:endParaRPr lang="en-US" altLang="en-US" sz="2100" dirty="0">
              <a:solidFill>
                <a:schemeClr val="tx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212" y="1144191"/>
            <a:ext cx="7634288" cy="550069"/>
          </a:xfrm>
        </p:spPr>
        <p:txBody>
          <a:bodyPr/>
          <a:lstStyle/>
          <a:p>
            <a:pPr>
              <a:defRPr/>
            </a:pPr>
            <a:r>
              <a:rPr lang="en-US" sz="2700" dirty="0"/>
              <a:t>Hypervisor</a:t>
            </a:r>
          </a:p>
        </p:txBody>
      </p:sp>
      <p:sp>
        <p:nvSpPr>
          <p:cNvPr id="48131" name="Content Placeholder 2"/>
          <p:cNvSpPr>
            <a:spLocks noGrp="1"/>
          </p:cNvSpPr>
          <p:nvPr>
            <p:ph idx="1"/>
          </p:nvPr>
        </p:nvSpPr>
        <p:spPr>
          <a:xfrm>
            <a:off x="879872" y="1827610"/>
            <a:ext cx="7634288" cy="3481388"/>
          </a:xfrm>
        </p:spPr>
        <p:txBody>
          <a:bodyPr/>
          <a:lstStyle/>
          <a:p>
            <a:r>
              <a:rPr lang="en-US" altLang="en-US" sz="2100">
                <a:solidFill>
                  <a:schemeClr val="tx1"/>
                </a:solidFill>
              </a:rPr>
              <a:t>Hypervisor runs above the supervisor mode.</a:t>
            </a:r>
          </a:p>
          <a:p>
            <a:r>
              <a:rPr lang="en-US" altLang="en-US" sz="2100">
                <a:solidFill>
                  <a:schemeClr val="tx1"/>
                </a:solidFill>
              </a:rPr>
              <a:t>It runs in supervisor mode.</a:t>
            </a:r>
          </a:p>
          <a:p>
            <a:r>
              <a:rPr lang="en-US" altLang="en-US" sz="2100">
                <a:solidFill>
                  <a:schemeClr val="tx1"/>
                </a:solidFill>
              </a:rPr>
              <a:t>It recreates a h/w environment.</a:t>
            </a:r>
          </a:p>
          <a:p>
            <a:r>
              <a:rPr lang="en-US" altLang="en-US" sz="2100">
                <a:solidFill>
                  <a:schemeClr val="tx1"/>
                </a:solidFill>
              </a:rPr>
              <a:t>It is a piece of s/w that enables us to run one or more VMs on a physical server(host).</a:t>
            </a:r>
          </a:p>
          <a:p>
            <a:r>
              <a:rPr lang="en-US" altLang="en-US" sz="2100">
                <a:solidFill>
                  <a:schemeClr val="tx1"/>
                </a:solidFill>
              </a:rPr>
              <a:t>Two major types of hypervisor</a:t>
            </a:r>
          </a:p>
          <a:p>
            <a:r>
              <a:rPr lang="en-US" altLang="en-US" sz="2100" b="1" i="1">
                <a:solidFill>
                  <a:schemeClr val="tx1"/>
                </a:solidFill>
              </a:rPr>
              <a:t>   </a:t>
            </a:r>
            <a:r>
              <a:rPr lang="en-US" altLang="en-US" sz="2100" b="1" i="1">
                <a:solidFill>
                  <a:srgbClr val="FF0000"/>
                </a:solidFill>
              </a:rPr>
              <a:t>Type -I</a:t>
            </a:r>
          </a:p>
          <a:p>
            <a:r>
              <a:rPr lang="en-US" altLang="en-US" sz="2100" b="1" i="1">
                <a:solidFill>
                  <a:srgbClr val="FF0000"/>
                </a:solidFill>
              </a:rPr>
              <a:t>   Type-II</a:t>
            </a:r>
            <a:endParaRPr lang="en-US" altLang="en-US" sz="2100">
              <a:solidFill>
                <a:srgbClr val="FF0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212" y="1144192"/>
            <a:ext cx="7634288" cy="515540"/>
          </a:xfrm>
        </p:spPr>
        <p:txBody>
          <a:bodyPr/>
          <a:lstStyle/>
          <a:p>
            <a:pPr>
              <a:defRPr/>
            </a:pPr>
            <a:r>
              <a:rPr lang="en-US" sz="2700" dirty="0"/>
              <a:t>Type-I Hypervisor</a:t>
            </a:r>
          </a:p>
        </p:txBody>
      </p:sp>
      <p:sp>
        <p:nvSpPr>
          <p:cNvPr id="49155" name="Content Placeholder 2"/>
          <p:cNvSpPr>
            <a:spLocks noGrp="1"/>
          </p:cNvSpPr>
          <p:nvPr>
            <p:ph idx="1"/>
          </p:nvPr>
        </p:nvSpPr>
        <p:spPr>
          <a:xfrm>
            <a:off x="647700" y="1851422"/>
            <a:ext cx="3443288" cy="3062288"/>
          </a:xfrm>
        </p:spPr>
        <p:txBody>
          <a:bodyPr>
            <a:normAutofit lnSpcReduction="10000"/>
          </a:bodyPr>
          <a:lstStyle/>
          <a:p>
            <a:r>
              <a:rPr lang="en-US" altLang="en-US" sz="1800">
                <a:solidFill>
                  <a:schemeClr val="tx1"/>
                </a:solidFill>
              </a:rPr>
              <a:t>It runs directly on top of the hardware.</a:t>
            </a:r>
          </a:p>
          <a:p>
            <a:r>
              <a:rPr lang="en-US" altLang="en-US" sz="1800">
                <a:solidFill>
                  <a:schemeClr val="tx1"/>
                </a:solidFill>
              </a:rPr>
              <a:t>Takes place of OS.</a:t>
            </a:r>
          </a:p>
          <a:p>
            <a:r>
              <a:rPr lang="en-US" altLang="en-US" sz="1800">
                <a:solidFill>
                  <a:schemeClr val="tx1"/>
                </a:solidFill>
              </a:rPr>
              <a:t>Directly interact with the ISA exposed by the underlying hardware.</a:t>
            </a:r>
          </a:p>
          <a:p>
            <a:r>
              <a:rPr lang="en-US" altLang="en-US" sz="1800">
                <a:solidFill>
                  <a:schemeClr val="tx1"/>
                </a:solidFill>
              </a:rPr>
              <a:t>Also known as </a:t>
            </a:r>
            <a:r>
              <a:rPr lang="en-US" altLang="en-US" sz="1800">
                <a:solidFill>
                  <a:srgbClr val="FF0000"/>
                </a:solidFill>
              </a:rPr>
              <a:t>native virtual machine</a:t>
            </a:r>
          </a:p>
          <a:p>
            <a:r>
              <a:rPr lang="en-US" altLang="en-US" sz="1800">
                <a:solidFill>
                  <a:srgbClr val="FF0000"/>
                </a:solidFill>
              </a:rPr>
              <a:t>Example: </a:t>
            </a:r>
            <a:r>
              <a:rPr lang="en-US" altLang="en-US">
                <a:solidFill>
                  <a:srgbClr val="FF0000"/>
                </a:solidFill>
              </a:rPr>
              <a:t>IBM CP/CMS hypervisor</a:t>
            </a:r>
          </a:p>
        </p:txBody>
      </p:sp>
      <p:grpSp>
        <p:nvGrpSpPr>
          <p:cNvPr id="49156" name="Group 4" descr="Illustration of the Type 1 Hypervisor architecture&#10;&#10;"/>
          <p:cNvGrpSpPr>
            <a:grpSpLocks/>
          </p:cNvGrpSpPr>
          <p:nvPr/>
        </p:nvGrpSpPr>
        <p:grpSpPr bwMode="auto">
          <a:xfrm>
            <a:off x="4090988" y="1771650"/>
            <a:ext cx="4905969" cy="3798415"/>
            <a:chOff x="707873" y="1219200"/>
            <a:chExt cx="7434335" cy="5313058"/>
          </a:xfrm>
        </p:grpSpPr>
        <p:sp>
          <p:nvSpPr>
            <p:cNvPr id="6" name="Rectangle 5"/>
            <p:cNvSpPr/>
            <p:nvPr/>
          </p:nvSpPr>
          <p:spPr>
            <a:xfrm>
              <a:off x="1066916" y="1219200"/>
              <a:ext cx="6628747" cy="914302"/>
            </a:xfrm>
            <a:prstGeom prst="rect">
              <a:avLst/>
            </a:prstGeom>
            <a:solidFill>
              <a:srgbClr val="92D050"/>
            </a:solidFill>
            <a:ln w="25400" cap="flat" cmpd="sng" algn="ctr">
              <a:noFill/>
              <a:prstDash val="solid"/>
            </a:ln>
            <a:effectLst/>
          </p:spPr>
          <p:txBody>
            <a:bodyPr anchor="ctr"/>
            <a:lstStyle/>
            <a:p>
              <a:pPr algn="ctr">
                <a:defRPr/>
              </a:pPr>
              <a:endParaRPr lang="en-CA" sz="1350" kern="0">
                <a:solidFill>
                  <a:prstClr val="white"/>
                </a:solidFill>
                <a:latin typeface="Segoe UI"/>
              </a:endParaRPr>
            </a:p>
          </p:txBody>
        </p:sp>
        <p:sp>
          <p:nvSpPr>
            <p:cNvPr id="7" name="Rectangle 6"/>
            <p:cNvSpPr/>
            <p:nvPr/>
          </p:nvSpPr>
          <p:spPr>
            <a:xfrm>
              <a:off x="762000" y="2368323"/>
              <a:ext cx="1446994" cy="1523837"/>
            </a:xfrm>
            <a:prstGeom prst="rect">
              <a:avLst/>
            </a:prstGeom>
            <a:solidFill>
              <a:srgbClr val="F79646"/>
            </a:solidFill>
            <a:ln w="25400" cap="flat" cmpd="sng" algn="ctr">
              <a:noFill/>
              <a:prstDash val="solid"/>
            </a:ln>
            <a:effectLst/>
          </p:spPr>
          <p:txBody>
            <a:bodyPr anchor="ctr"/>
            <a:lstStyle/>
            <a:p>
              <a:pPr algn="ctr">
                <a:defRPr/>
              </a:pPr>
              <a:endParaRPr lang="en-CA" sz="1350" kern="0">
                <a:solidFill>
                  <a:prstClr val="white"/>
                </a:solidFill>
                <a:latin typeface="Segoe UI"/>
              </a:endParaRPr>
            </a:p>
          </p:txBody>
        </p:sp>
        <p:sp>
          <p:nvSpPr>
            <p:cNvPr id="8" name="Rectangle 7"/>
            <p:cNvSpPr/>
            <p:nvPr/>
          </p:nvSpPr>
          <p:spPr>
            <a:xfrm>
              <a:off x="4648315" y="2368323"/>
              <a:ext cx="1446994" cy="1523837"/>
            </a:xfrm>
            <a:prstGeom prst="rect">
              <a:avLst/>
            </a:prstGeom>
            <a:solidFill>
              <a:srgbClr val="F79646"/>
            </a:solidFill>
            <a:ln w="25400" cap="flat" cmpd="sng" algn="ctr">
              <a:noFill/>
              <a:prstDash val="solid"/>
            </a:ln>
            <a:effectLst/>
          </p:spPr>
          <p:txBody>
            <a:bodyPr anchor="ctr"/>
            <a:lstStyle/>
            <a:p>
              <a:pPr algn="ctr">
                <a:defRPr/>
              </a:pPr>
              <a:endParaRPr lang="en-CA" sz="1350" kern="0">
                <a:solidFill>
                  <a:prstClr val="white"/>
                </a:solidFill>
                <a:latin typeface="Segoe UI"/>
              </a:endParaRPr>
            </a:p>
          </p:txBody>
        </p:sp>
        <p:sp>
          <p:nvSpPr>
            <p:cNvPr id="9" name="Rectangle 8"/>
            <p:cNvSpPr/>
            <p:nvPr/>
          </p:nvSpPr>
          <p:spPr>
            <a:xfrm>
              <a:off x="6477806" y="2361661"/>
              <a:ext cx="1446994" cy="1523837"/>
            </a:xfrm>
            <a:prstGeom prst="rect">
              <a:avLst/>
            </a:prstGeom>
            <a:solidFill>
              <a:srgbClr val="F79646"/>
            </a:solidFill>
            <a:ln w="25400" cap="flat" cmpd="sng" algn="ctr">
              <a:noFill/>
              <a:prstDash val="solid"/>
            </a:ln>
            <a:effectLst/>
          </p:spPr>
          <p:txBody>
            <a:bodyPr anchor="ctr"/>
            <a:lstStyle/>
            <a:p>
              <a:pPr algn="ctr">
                <a:defRPr/>
              </a:pPr>
              <a:endParaRPr lang="en-CA" sz="1350" kern="0">
                <a:solidFill>
                  <a:prstClr val="white"/>
                </a:solidFill>
                <a:latin typeface="Segoe UI"/>
              </a:endParaRPr>
            </a:p>
          </p:txBody>
        </p:sp>
        <p:sp>
          <p:nvSpPr>
            <p:cNvPr id="10" name="Rectangle 9"/>
            <p:cNvSpPr/>
            <p:nvPr/>
          </p:nvSpPr>
          <p:spPr>
            <a:xfrm>
              <a:off x="2667269" y="2361661"/>
              <a:ext cx="1446994" cy="1523837"/>
            </a:xfrm>
            <a:prstGeom prst="rect">
              <a:avLst/>
            </a:prstGeom>
            <a:solidFill>
              <a:srgbClr val="F79646"/>
            </a:solidFill>
            <a:ln w="25400" cap="flat" cmpd="sng" algn="ctr">
              <a:noFill/>
              <a:prstDash val="solid"/>
            </a:ln>
            <a:effectLst/>
          </p:spPr>
          <p:txBody>
            <a:bodyPr anchor="ctr"/>
            <a:lstStyle/>
            <a:p>
              <a:pPr algn="ctr">
                <a:defRPr/>
              </a:pPr>
              <a:endParaRPr lang="en-CA" sz="1350" kern="0">
                <a:solidFill>
                  <a:prstClr val="white"/>
                </a:solidFill>
                <a:latin typeface="Segoe UI"/>
              </a:endParaRPr>
            </a:p>
          </p:txBody>
        </p:sp>
        <p:sp>
          <p:nvSpPr>
            <p:cNvPr id="11" name="Rectangle 10"/>
            <p:cNvSpPr/>
            <p:nvPr/>
          </p:nvSpPr>
          <p:spPr>
            <a:xfrm>
              <a:off x="1066916" y="5562550"/>
              <a:ext cx="6628747" cy="457984"/>
            </a:xfrm>
            <a:prstGeom prst="rect">
              <a:avLst/>
            </a:prstGeom>
            <a:solidFill>
              <a:srgbClr val="EEECE1">
                <a:lumMod val="75000"/>
              </a:srgbClr>
            </a:solidFill>
            <a:ln w="25400" cap="flat" cmpd="sng" algn="ctr">
              <a:noFill/>
              <a:prstDash val="solid"/>
            </a:ln>
            <a:effectLst/>
          </p:spPr>
          <p:txBody>
            <a:bodyPr anchor="ctr"/>
            <a:lstStyle/>
            <a:p>
              <a:pPr algn="ctr">
                <a:defRPr/>
              </a:pPr>
              <a:endParaRPr lang="en-CA" sz="1350" kern="0">
                <a:solidFill>
                  <a:prstClr val="white"/>
                </a:solidFill>
                <a:latin typeface="Segoe UI"/>
              </a:endParaRPr>
            </a:p>
          </p:txBody>
        </p:sp>
        <p:sp>
          <p:nvSpPr>
            <p:cNvPr id="12" name="Rectangle 11"/>
            <p:cNvSpPr/>
            <p:nvPr/>
          </p:nvSpPr>
          <p:spPr>
            <a:xfrm>
              <a:off x="1066916" y="6020534"/>
              <a:ext cx="6628747" cy="456318"/>
            </a:xfrm>
            <a:prstGeom prst="rect">
              <a:avLst/>
            </a:prstGeom>
            <a:solidFill>
              <a:srgbClr val="4BACC6">
                <a:lumMod val="40000"/>
                <a:lumOff val="60000"/>
              </a:srgbClr>
            </a:solidFill>
            <a:ln w="25400" cap="flat" cmpd="sng" algn="ctr">
              <a:noFill/>
              <a:prstDash val="solid"/>
            </a:ln>
            <a:effectLst/>
          </p:spPr>
          <p:txBody>
            <a:bodyPr anchor="ctr"/>
            <a:lstStyle/>
            <a:p>
              <a:pPr algn="ctr">
                <a:defRPr/>
              </a:pPr>
              <a:endParaRPr lang="en-CA" sz="1350" kern="0">
                <a:solidFill>
                  <a:prstClr val="white"/>
                </a:solidFill>
                <a:latin typeface="Segoe UI"/>
              </a:endParaRPr>
            </a:p>
          </p:txBody>
        </p:sp>
        <p:sp>
          <p:nvSpPr>
            <p:cNvPr id="13" name="Rectangle 12"/>
            <p:cNvSpPr/>
            <p:nvPr/>
          </p:nvSpPr>
          <p:spPr>
            <a:xfrm>
              <a:off x="2171106" y="4648249"/>
              <a:ext cx="4438410" cy="762751"/>
            </a:xfrm>
            <a:prstGeom prst="rect">
              <a:avLst/>
            </a:prstGeom>
            <a:solidFill>
              <a:srgbClr val="4F81BD"/>
            </a:solidFill>
            <a:ln w="25400" cap="flat" cmpd="sng" algn="ctr">
              <a:noFill/>
              <a:prstDash val="solid"/>
            </a:ln>
            <a:effectLst/>
          </p:spPr>
          <p:txBody>
            <a:bodyPr anchor="ctr"/>
            <a:lstStyle/>
            <a:p>
              <a:pPr algn="ctr">
                <a:defRPr/>
              </a:pPr>
              <a:endParaRPr lang="en-CA" sz="1350" kern="0">
                <a:solidFill>
                  <a:prstClr val="white"/>
                </a:solidFill>
                <a:latin typeface="Segoe UI"/>
              </a:endParaRPr>
            </a:p>
          </p:txBody>
        </p:sp>
        <p:sp>
          <p:nvSpPr>
            <p:cNvPr id="14" name="Up Arrow 13"/>
            <p:cNvSpPr/>
            <p:nvPr/>
          </p:nvSpPr>
          <p:spPr>
            <a:xfrm>
              <a:off x="3123740" y="3892159"/>
              <a:ext cx="380692" cy="756089"/>
            </a:xfrm>
            <a:prstGeom prst="upArrow">
              <a:avLst/>
            </a:prstGeom>
            <a:solidFill>
              <a:srgbClr val="4F81BD"/>
            </a:solidFill>
            <a:ln w="25400" cap="flat" cmpd="sng" algn="ctr">
              <a:noFill/>
              <a:prstDash val="solid"/>
            </a:ln>
            <a:effectLst/>
          </p:spPr>
          <p:txBody>
            <a:bodyPr anchor="ctr"/>
            <a:lstStyle/>
            <a:p>
              <a:pPr algn="ctr">
                <a:defRPr/>
              </a:pPr>
              <a:endParaRPr lang="en-CA" sz="1350" kern="0">
                <a:solidFill>
                  <a:prstClr val="white"/>
                </a:solidFill>
                <a:latin typeface="Segoe UI"/>
              </a:endParaRPr>
            </a:p>
          </p:txBody>
        </p:sp>
        <p:sp>
          <p:nvSpPr>
            <p:cNvPr id="15" name="Up Arrow 14"/>
            <p:cNvSpPr/>
            <p:nvPr/>
          </p:nvSpPr>
          <p:spPr>
            <a:xfrm>
              <a:off x="4991119" y="3892159"/>
              <a:ext cx="380693" cy="756089"/>
            </a:xfrm>
            <a:prstGeom prst="upArrow">
              <a:avLst/>
            </a:prstGeom>
            <a:solidFill>
              <a:srgbClr val="4F81BD"/>
            </a:solidFill>
            <a:ln w="25400" cap="flat" cmpd="sng" algn="ctr">
              <a:noFill/>
              <a:prstDash val="solid"/>
            </a:ln>
            <a:effectLst/>
          </p:spPr>
          <p:txBody>
            <a:bodyPr anchor="ctr"/>
            <a:lstStyle/>
            <a:p>
              <a:pPr algn="ctr">
                <a:defRPr/>
              </a:pPr>
              <a:endParaRPr lang="en-CA" sz="1350" kern="0">
                <a:solidFill>
                  <a:prstClr val="white"/>
                </a:solidFill>
                <a:latin typeface="Segoe UI"/>
              </a:endParaRPr>
            </a:p>
          </p:txBody>
        </p:sp>
        <p:sp>
          <p:nvSpPr>
            <p:cNvPr id="16" name="Up Arrow 15"/>
            <p:cNvSpPr/>
            <p:nvPr/>
          </p:nvSpPr>
          <p:spPr>
            <a:xfrm rot="2830753">
              <a:off x="6601889" y="3691043"/>
              <a:ext cx="379710" cy="1244920"/>
            </a:xfrm>
            <a:prstGeom prst="upArrow">
              <a:avLst/>
            </a:prstGeom>
            <a:solidFill>
              <a:srgbClr val="4F81BD"/>
            </a:solidFill>
            <a:ln w="25400" cap="flat" cmpd="sng" algn="ctr">
              <a:noFill/>
              <a:prstDash val="solid"/>
            </a:ln>
            <a:effectLst/>
          </p:spPr>
          <p:txBody>
            <a:bodyPr anchor="ctr"/>
            <a:lstStyle/>
            <a:p>
              <a:pPr algn="ctr">
                <a:defRPr/>
              </a:pPr>
              <a:endParaRPr lang="en-CA" sz="1350" kern="0">
                <a:solidFill>
                  <a:prstClr val="white"/>
                </a:solidFill>
                <a:latin typeface="Segoe UI"/>
              </a:endParaRPr>
            </a:p>
          </p:txBody>
        </p:sp>
        <p:sp>
          <p:nvSpPr>
            <p:cNvPr id="17" name="Up Arrow 16"/>
            <p:cNvSpPr/>
            <p:nvPr/>
          </p:nvSpPr>
          <p:spPr>
            <a:xfrm rot="18794613">
              <a:off x="1799994" y="3651907"/>
              <a:ext cx="381375" cy="1288221"/>
            </a:xfrm>
            <a:prstGeom prst="upArrow">
              <a:avLst/>
            </a:prstGeom>
            <a:solidFill>
              <a:srgbClr val="4F81BD"/>
            </a:solidFill>
            <a:ln w="25400" cap="flat" cmpd="sng" algn="ctr">
              <a:noFill/>
              <a:prstDash val="solid"/>
            </a:ln>
            <a:effectLst/>
          </p:spPr>
          <p:txBody>
            <a:bodyPr anchor="ctr"/>
            <a:lstStyle/>
            <a:p>
              <a:pPr algn="ctr">
                <a:defRPr/>
              </a:pPr>
              <a:endParaRPr lang="en-CA" sz="1350" kern="0">
                <a:solidFill>
                  <a:prstClr val="white"/>
                </a:solidFill>
                <a:latin typeface="Segoe UI"/>
              </a:endParaRPr>
            </a:p>
          </p:txBody>
        </p:sp>
        <p:sp>
          <p:nvSpPr>
            <p:cNvPr id="49170" name="TextBox 17"/>
            <p:cNvSpPr txBox="1">
              <a:spLocks noChangeArrowheads="1"/>
            </p:cNvSpPr>
            <p:nvPr/>
          </p:nvSpPr>
          <p:spPr bwMode="auto">
            <a:xfrm>
              <a:off x="1219199" y="1371600"/>
              <a:ext cx="6324600" cy="51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a:solidFill>
                    <a:srgbClr val="000000"/>
                  </a:solidFill>
                  <a:latin typeface="Segoe UI" panose="020B0502040204020203" pitchFamily="34" charset="0"/>
                </a:rPr>
                <a:t>Type I Hypervisor</a:t>
              </a:r>
              <a:endParaRPr lang="en-CA" altLang="en-US">
                <a:solidFill>
                  <a:srgbClr val="000000"/>
                </a:solidFill>
                <a:latin typeface="Segoe UI" panose="020B0502040204020203" pitchFamily="34" charset="0"/>
              </a:endParaRPr>
            </a:p>
          </p:txBody>
        </p:sp>
        <p:sp>
          <p:nvSpPr>
            <p:cNvPr id="49171" name="TextBox 18"/>
            <p:cNvSpPr txBox="1">
              <a:spLocks noChangeArrowheads="1"/>
            </p:cNvSpPr>
            <p:nvPr/>
          </p:nvSpPr>
          <p:spPr bwMode="auto">
            <a:xfrm>
              <a:off x="707873" y="2590800"/>
              <a:ext cx="1425727" cy="1000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350" dirty="0">
                  <a:solidFill>
                    <a:srgbClr val="000000"/>
                  </a:solidFill>
                  <a:latin typeface="Segoe UI" panose="020B0502040204020203" pitchFamily="34" charset="0"/>
                </a:rPr>
                <a:t>Windows virtual machine</a:t>
              </a:r>
              <a:endParaRPr lang="en-CA" altLang="en-US" sz="1350" dirty="0">
                <a:solidFill>
                  <a:srgbClr val="000000"/>
                </a:solidFill>
                <a:latin typeface="Segoe UI" panose="020B0502040204020203" pitchFamily="34" charset="0"/>
              </a:endParaRPr>
            </a:p>
          </p:txBody>
        </p:sp>
        <p:sp>
          <p:nvSpPr>
            <p:cNvPr id="49172" name="TextBox 19"/>
            <p:cNvSpPr txBox="1">
              <a:spLocks noChangeArrowheads="1"/>
            </p:cNvSpPr>
            <p:nvPr/>
          </p:nvSpPr>
          <p:spPr bwMode="auto">
            <a:xfrm>
              <a:off x="2781299" y="2590800"/>
              <a:ext cx="1444511" cy="1000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350" dirty="0">
                  <a:solidFill>
                    <a:srgbClr val="000000"/>
                  </a:solidFill>
                  <a:latin typeface="Segoe UI" panose="020B0502040204020203" pitchFamily="34" charset="0"/>
                </a:rPr>
                <a:t>Windows virtual machine</a:t>
              </a:r>
              <a:endParaRPr lang="en-CA" altLang="en-US" sz="1350" dirty="0">
                <a:solidFill>
                  <a:srgbClr val="000000"/>
                </a:solidFill>
                <a:latin typeface="Segoe UI" panose="020B0502040204020203" pitchFamily="34" charset="0"/>
              </a:endParaRPr>
            </a:p>
          </p:txBody>
        </p:sp>
        <p:sp>
          <p:nvSpPr>
            <p:cNvPr id="49173" name="TextBox 20"/>
            <p:cNvSpPr txBox="1">
              <a:spLocks noChangeArrowheads="1"/>
            </p:cNvSpPr>
            <p:nvPr/>
          </p:nvSpPr>
          <p:spPr bwMode="auto">
            <a:xfrm>
              <a:off x="4762499" y="2590800"/>
              <a:ext cx="1446304" cy="1000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350">
                  <a:solidFill>
                    <a:srgbClr val="000000"/>
                  </a:solidFill>
                  <a:latin typeface="Segoe UI" panose="020B0502040204020203" pitchFamily="34" charset="0"/>
                </a:rPr>
                <a:t>Linux</a:t>
              </a:r>
            </a:p>
            <a:p>
              <a:pPr eaLnBrk="1" hangingPunct="1"/>
              <a:r>
                <a:rPr lang="en-US" altLang="en-US" sz="1350">
                  <a:solidFill>
                    <a:srgbClr val="000000"/>
                  </a:solidFill>
                  <a:latin typeface="Segoe UI" panose="020B0502040204020203" pitchFamily="34" charset="0"/>
                </a:rPr>
                <a:t>virtual machine</a:t>
              </a:r>
              <a:endParaRPr lang="en-CA" altLang="en-US" sz="1350">
                <a:solidFill>
                  <a:srgbClr val="000000"/>
                </a:solidFill>
                <a:latin typeface="Segoe UI" panose="020B0502040204020203" pitchFamily="34" charset="0"/>
              </a:endParaRPr>
            </a:p>
          </p:txBody>
        </p:sp>
        <p:sp>
          <p:nvSpPr>
            <p:cNvPr id="49174" name="TextBox 21"/>
            <p:cNvSpPr txBox="1">
              <a:spLocks noChangeArrowheads="1"/>
            </p:cNvSpPr>
            <p:nvPr/>
          </p:nvSpPr>
          <p:spPr bwMode="auto">
            <a:xfrm>
              <a:off x="6591300" y="2590800"/>
              <a:ext cx="1550908" cy="1000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350">
                  <a:solidFill>
                    <a:srgbClr val="000000"/>
                  </a:solidFill>
                  <a:latin typeface="Segoe UI" panose="020B0502040204020203" pitchFamily="34" charset="0"/>
                </a:rPr>
                <a:t>Linux virtual machine</a:t>
              </a:r>
              <a:endParaRPr lang="en-CA" altLang="en-US" sz="1350">
                <a:solidFill>
                  <a:srgbClr val="000000"/>
                </a:solidFill>
                <a:latin typeface="Segoe UI" panose="020B0502040204020203" pitchFamily="34" charset="0"/>
              </a:endParaRPr>
            </a:p>
          </p:txBody>
        </p:sp>
        <p:sp>
          <p:nvSpPr>
            <p:cNvPr id="49175" name="TextBox 22"/>
            <p:cNvSpPr txBox="1">
              <a:spLocks noChangeArrowheads="1"/>
            </p:cNvSpPr>
            <p:nvPr/>
          </p:nvSpPr>
          <p:spPr bwMode="auto">
            <a:xfrm>
              <a:off x="2438400" y="4730709"/>
              <a:ext cx="4153650" cy="710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350">
                  <a:solidFill>
                    <a:srgbClr val="000000"/>
                  </a:solidFill>
                  <a:latin typeface="Segoe UI" panose="020B0502040204020203" pitchFamily="34" charset="0"/>
                </a:rPr>
                <a:t>Para virtualization drivers and tools</a:t>
              </a:r>
              <a:endParaRPr lang="en-CA" altLang="en-US" sz="1350">
                <a:solidFill>
                  <a:srgbClr val="000000"/>
                </a:solidFill>
                <a:latin typeface="Segoe UI" panose="020B0502040204020203" pitchFamily="34" charset="0"/>
              </a:endParaRPr>
            </a:p>
          </p:txBody>
        </p:sp>
        <p:sp>
          <p:nvSpPr>
            <p:cNvPr id="49176" name="TextBox 23"/>
            <p:cNvSpPr txBox="1">
              <a:spLocks noChangeArrowheads="1"/>
            </p:cNvSpPr>
            <p:nvPr/>
          </p:nvSpPr>
          <p:spPr bwMode="auto">
            <a:xfrm>
              <a:off x="1219199" y="5650468"/>
              <a:ext cx="6324600" cy="645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200">
                  <a:solidFill>
                    <a:srgbClr val="000000"/>
                  </a:solidFill>
                  <a:latin typeface="Segoe UI" panose="020B0502040204020203" pitchFamily="34" charset="0"/>
                </a:rPr>
                <a:t>Hypervisor (VMware vSphere, Citrix XenServer, Microsoft Hyper-V</a:t>
              </a:r>
              <a:endParaRPr lang="en-CA" altLang="en-US" sz="1200">
                <a:solidFill>
                  <a:srgbClr val="000000"/>
                </a:solidFill>
                <a:latin typeface="Segoe UI" panose="020B0502040204020203" pitchFamily="34" charset="0"/>
              </a:endParaRPr>
            </a:p>
          </p:txBody>
        </p:sp>
        <p:sp>
          <p:nvSpPr>
            <p:cNvPr id="49177" name="TextBox 24"/>
            <p:cNvSpPr txBox="1">
              <a:spLocks noChangeArrowheads="1"/>
            </p:cNvSpPr>
            <p:nvPr/>
          </p:nvSpPr>
          <p:spPr bwMode="auto">
            <a:xfrm>
              <a:off x="2514599" y="6112516"/>
              <a:ext cx="3962398" cy="419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350">
                  <a:solidFill>
                    <a:srgbClr val="000000"/>
                  </a:solidFill>
                  <a:latin typeface="Segoe UI" panose="020B0502040204020203" pitchFamily="34" charset="0"/>
                </a:rPr>
                <a:t>Host – Physical hardware</a:t>
              </a:r>
              <a:endParaRPr lang="en-CA" altLang="en-US" sz="1350">
                <a:solidFill>
                  <a:srgbClr val="000000"/>
                </a:solidFill>
                <a:latin typeface="Segoe UI" panose="020B0502040204020203" pitchFamily="34" charset="0"/>
              </a:endParaRPr>
            </a:p>
          </p:txBody>
        </p:sp>
      </p:grpSp>
      <p:sp>
        <p:nvSpPr>
          <p:cNvPr id="27" name="Rectangle 26"/>
          <p:cNvSpPr/>
          <p:nvPr/>
        </p:nvSpPr>
        <p:spPr>
          <a:xfrm>
            <a:off x="790575" y="5295900"/>
            <a:ext cx="3843424" cy="553998"/>
          </a:xfrm>
          <a:prstGeom prst="rect">
            <a:avLst/>
          </a:prstGeom>
        </p:spPr>
        <p:txBody>
          <a:bodyPr wrap="none">
            <a:spAutoFit/>
          </a:bodyPr>
          <a:lstStyle/>
          <a:p>
            <a:pPr>
              <a:defRPr/>
            </a:pPr>
            <a:r>
              <a:rPr lang="en-US" sz="1500" dirty="0"/>
              <a:t>**ISA-Internet security and acceleration server</a:t>
            </a:r>
          </a:p>
          <a:p>
            <a:pPr>
              <a:defRPr/>
            </a:pPr>
            <a:r>
              <a:rPr lang="en-US" sz="1500" dirty="0"/>
              <a:t>**ABI-Application binary interface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212" y="1144191"/>
            <a:ext cx="4071938" cy="538163"/>
          </a:xfrm>
        </p:spPr>
        <p:txBody>
          <a:bodyPr/>
          <a:lstStyle/>
          <a:p>
            <a:pPr>
              <a:defRPr/>
            </a:pPr>
            <a:r>
              <a:rPr lang="en-US" sz="2700" dirty="0"/>
              <a:t>Type-II Hypervisor</a:t>
            </a:r>
          </a:p>
        </p:txBody>
      </p:sp>
      <p:sp>
        <p:nvSpPr>
          <p:cNvPr id="50179" name="Content Placeholder 2"/>
          <p:cNvSpPr>
            <a:spLocks noGrp="1"/>
          </p:cNvSpPr>
          <p:nvPr>
            <p:ph idx="1"/>
          </p:nvPr>
        </p:nvSpPr>
        <p:spPr>
          <a:xfrm>
            <a:off x="821531" y="1804988"/>
            <a:ext cx="3805238" cy="2737247"/>
          </a:xfrm>
        </p:spPr>
        <p:txBody>
          <a:bodyPr/>
          <a:lstStyle/>
          <a:p>
            <a:r>
              <a:rPr lang="en-US" altLang="en-US" sz="1800">
                <a:solidFill>
                  <a:schemeClr val="tx1"/>
                </a:solidFill>
              </a:rPr>
              <a:t>It require the support of an operating system to provide virtualization services.</a:t>
            </a:r>
          </a:p>
          <a:p>
            <a:r>
              <a:rPr lang="en-US" altLang="en-US" sz="1800">
                <a:solidFill>
                  <a:schemeClr val="tx1"/>
                </a:solidFill>
              </a:rPr>
              <a:t>Programs managed by the OS.</a:t>
            </a:r>
          </a:p>
          <a:p>
            <a:r>
              <a:rPr lang="en-US" altLang="en-US" sz="1800">
                <a:solidFill>
                  <a:schemeClr val="tx1"/>
                </a:solidFill>
              </a:rPr>
              <a:t>Emulate the ISA of virtual h/w.</a:t>
            </a:r>
          </a:p>
          <a:p>
            <a:r>
              <a:rPr lang="en-US" altLang="en-US" sz="1800">
                <a:solidFill>
                  <a:schemeClr val="tx1"/>
                </a:solidFill>
              </a:rPr>
              <a:t>Also called </a:t>
            </a:r>
            <a:r>
              <a:rPr lang="en-US" altLang="en-US" sz="1800">
                <a:solidFill>
                  <a:srgbClr val="FF0000"/>
                </a:solidFill>
              </a:rPr>
              <a:t>hosted virtual machine.</a:t>
            </a:r>
          </a:p>
        </p:txBody>
      </p:sp>
      <p:pic>
        <p:nvPicPr>
          <p:cNvPr id="50180" name="Picture 4"/>
          <p:cNvPicPr>
            <a:picLocks noChangeAspect="1" noChangeArrowheads="1"/>
          </p:cNvPicPr>
          <p:nvPr/>
        </p:nvPicPr>
        <p:blipFill>
          <a:blip r:embed="rId2">
            <a:lum contrast="-10000"/>
            <a:extLst>
              <a:ext uri="{28A0092B-C50C-407E-A947-70E740481C1C}">
                <a14:useLocalDpi xmlns:a14="http://schemas.microsoft.com/office/drawing/2010/main" val="0"/>
              </a:ext>
            </a:extLst>
          </a:blip>
          <a:srcRect/>
          <a:stretch>
            <a:fillRect/>
          </a:stretch>
        </p:blipFill>
        <p:spPr bwMode="auto">
          <a:xfrm>
            <a:off x="1545432" y="4038601"/>
            <a:ext cx="1964531" cy="1412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697707" y="5487591"/>
            <a:ext cx="3886705" cy="553998"/>
          </a:xfrm>
          <a:prstGeom prst="rect">
            <a:avLst/>
          </a:prstGeom>
        </p:spPr>
        <p:txBody>
          <a:bodyPr wrap="none">
            <a:spAutoFit/>
          </a:bodyPr>
          <a:lstStyle/>
          <a:p>
            <a:pPr>
              <a:defRPr/>
            </a:pPr>
            <a:r>
              <a:rPr lang="en-US" sz="1500" dirty="0"/>
              <a:t>** ISA-Internet security and acceleration server</a:t>
            </a:r>
          </a:p>
          <a:p>
            <a:pPr>
              <a:defRPr/>
            </a:pPr>
            <a:r>
              <a:rPr lang="en-US" sz="1500" dirty="0"/>
              <a:t>**ABI- Application binary interface</a:t>
            </a:r>
          </a:p>
        </p:txBody>
      </p:sp>
      <p:grpSp>
        <p:nvGrpSpPr>
          <p:cNvPr id="50182" name="Group 5" descr="Illustration of the Type 2 Hypervisor architecture"/>
          <p:cNvGrpSpPr>
            <a:grpSpLocks/>
          </p:cNvGrpSpPr>
          <p:nvPr/>
        </p:nvGrpSpPr>
        <p:grpSpPr bwMode="auto">
          <a:xfrm>
            <a:off x="4649391" y="1844279"/>
            <a:ext cx="4306769" cy="4057650"/>
            <a:chOff x="762000" y="990600"/>
            <a:chExt cx="7277956" cy="5486400"/>
          </a:xfrm>
        </p:grpSpPr>
        <p:sp>
          <p:nvSpPr>
            <p:cNvPr id="7" name="Rectangle 6"/>
            <p:cNvSpPr/>
            <p:nvPr/>
          </p:nvSpPr>
          <p:spPr>
            <a:xfrm>
              <a:off x="1065815" y="990600"/>
              <a:ext cx="6629615" cy="914400"/>
            </a:xfrm>
            <a:prstGeom prst="rect">
              <a:avLst/>
            </a:prstGeom>
            <a:solidFill>
              <a:srgbClr val="92D050"/>
            </a:solidFill>
            <a:ln w="25400" cap="flat" cmpd="sng" algn="ctr">
              <a:noFill/>
              <a:prstDash val="solid"/>
            </a:ln>
            <a:effectLst/>
          </p:spPr>
          <p:txBody>
            <a:bodyPr anchor="ctr"/>
            <a:lstStyle/>
            <a:p>
              <a:pPr algn="ctr">
                <a:defRPr/>
              </a:pPr>
              <a:endParaRPr lang="en-CA" sz="1350" kern="0">
                <a:solidFill>
                  <a:prstClr val="white"/>
                </a:solidFill>
                <a:latin typeface="Segoe UI"/>
              </a:endParaRPr>
            </a:p>
          </p:txBody>
        </p:sp>
        <p:sp>
          <p:nvSpPr>
            <p:cNvPr id="8" name="Rectangle 7"/>
            <p:cNvSpPr/>
            <p:nvPr/>
          </p:nvSpPr>
          <p:spPr>
            <a:xfrm>
              <a:off x="762000" y="2140039"/>
              <a:ext cx="1448656" cy="1522927"/>
            </a:xfrm>
            <a:prstGeom prst="rect">
              <a:avLst/>
            </a:prstGeom>
            <a:solidFill>
              <a:srgbClr val="F79646"/>
            </a:solidFill>
            <a:ln w="25400" cap="flat" cmpd="sng" algn="ctr">
              <a:noFill/>
              <a:prstDash val="solid"/>
            </a:ln>
            <a:effectLst/>
          </p:spPr>
          <p:txBody>
            <a:bodyPr anchor="ctr"/>
            <a:lstStyle/>
            <a:p>
              <a:pPr algn="ctr">
                <a:defRPr/>
              </a:pPr>
              <a:endParaRPr lang="en-CA" sz="1350" kern="0">
                <a:solidFill>
                  <a:prstClr val="white"/>
                </a:solidFill>
                <a:latin typeface="Segoe UI"/>
              </a:endParaRPr>
            </a:p>
          </p:txBody>
        </p:sp>
        <p:sp>
          <p:nvSpPr>
            <p:cNvPr id="9" name="Rectangle 8"/>
            <p:cNvSpPr/>
            <p:nvPr/>
          </p:nvSpPr>
          <p:spPr>
            <a:xfrm>
              <a:off x="4647215" y="2140039"/>
              <a:ext cx="1448656" cy="1522927"/>
            </a:xfrm>
            <a:prstGeom prst="rect">
              <a:avLst/>
            </a:prstGeom>
            <a:solidFill>
              <a:srgbClr val="F79646"/>
            </a:solidFill>
            <a:ln w="25400" cap="flat" cmpd="sng" algn="ctr">
              <a:noFill/>
              <a:prstDash val="solid"/>
            </a:ln>
            <a:effectLst/>
          </p:spPr>
          <p:txBody>
            <a:bodyPr anchor="ctr"/>
            <a:lstStyle/>
            <a:p>
              <a:pPr algn="ctr">
                <a:defRPr/>
              </a:pPr>
              <a:endParaRPr lang="en-CA" sz="1350" kern="0">
                <a:solidFill>
                  <a:prstClr val="white"/>
                </a:solidFill>
                <a:latin typeface="Segoe UI"/>
              </a:endParaRPr>
            </a:p>
          </p:txBody>
        </p:sp>
        <p:sp>
          <p:nvSpPr>
            <p:cNvPr id="10" name="Rectangle 9"/>
            <p:cNvSpPr/>
            <p:nvPr/>
          </p:nvSpPr>
          <p:spPr>
            <a:xfrm>
              <a:off x="6476144" y="2133600"/>
              <a:ext cx="1448656" cy="1524536"/>
            </a:xfrm>
            <a:prstGeom prst="rect">
              <a:avLst/>
            </a:prstGeom>
            <a:solidFill>
              <a:srgbClr val="F79646"/>
            </a:solidFill>
            <a:ln w="25400" cap="flat" cmpd="sng" algn="ctr">
              <a:noFill/>
              <a:prstDash val="solid"/>
            </a:ln>
            <a:effectLst/>
          </p:spPr>
          <p:txBody>
            <a:bodyPr anchor="ctr"/>
            <a:lstStyle/>
            <a:p>
              <a:pPr algn="ctr">
                <a:defRPr/>
              </a:pPr>
              <a:endParaRPr lang="en-CA" sz="1350" kern="0">
                <a:solidFill>
                  <a:prstClr val="white"/>
                </a:solidFill>
                <a:latin typeface="Segoe UI"/>
              </a:endParaRPr>
            </a:p>
          </p:txBody>
        </p:sp>
        <p:sp>
          <p:nvSpPr>
            <p:cNvPr id="11" name="Rectangle 10"/>
            <p:cNvSpPr/>
            <p:nvPr/>
          </p:nvSpPr>
          <p:spPr>
            <a:xfrm>
              <a:off x="2667385" y="2133600"/>
              <a:ext cx="1446645" cy="1524536"/>
            </a:xfrm>
            <a:prstGeom prst="rect">
              <a:avLst/>
            </a:prstGeom>
            <a:solidFill>
              <a:srgbClr val="F79646"/>
            </a:solidFill>
            <a:ln w="25400" cap="flat" cmpd="sng" algn="ctr">
              <a:noFill/>
              <a:prstDash val="solid"/>
            </a:ln>
            <a:effectLst/>
          </p:spPr>
          <p:txBody>
            <a:bodyPr anchor="ctr"/>
            <a:lstStyle/>
            <a:p>
              <a:pPr algn="ctr">
                <a:defRPr/>
              </a:pPr>
              <a:endParaRPr lang="en-CA" sz="1350" kern="0">
                <a:solidFill>
                  <a:prstClr val="white"/>
                </a:solidFill>
                <a:latin typeface="Segoe UI"/>
              </a:endParaRPr>
            </a:p>
          </p:txBody>
        </p:sp>
        <p:sp>
          <p:nvSpPr>
            <p:cNvPr id="12" name="Rectangle 11"/>
            <p:cNvSpPr/>
            <p:nvPr/>
          </p:nvSpPr>
          <p:spPr>
            <a:xfrm>
              <a:off x="1065815" y="5562600"/>
              <a:ext cx="6629615" cy="457200"/>
            </a:xfrm>
            <a:prstGeom prst="rect">
              <a:avLst/>
            </a:prstGeom>
            <a:solidFill>
              <a:srgbClr val="EEECE1">
                <a:lumMod val="75000"/>
              </a:srgbClr>
            </a:solidFill>
            <a:ln w="25400" cap="flat" cmpd="sng" algn="ctr">
              <a:noFill/>
              <a:prstDash val="solid"/>
            </a:ln>
            <a:effectLst/>
          </p:spPr>
          <p:txBody>
            <a:bodyPr anchor="ctr"/>
            <a:lstStyle/>
            <a:p>
              <a:pPr algn="ctr">
                <a:defRPr/>
              </a:pPr>
              <a:endParaRPr lang="en-CA" sz="1350" kern="0">
                <a:solidFill>
                  <a:prstClr val="white"/>
                </a:solidFill>
                <a:latin typeface="Segoe UI"/>
              </a:endParaRPr>
            </a:p>
          </p:txBody>
        </p:sp>
        <p:sp>
          <p:nvSpPr>
            <p:cNvPr id="13" name="Rectangle 12"/>
            <p:cNvSpPr/>
            <p:nvPr/>
          </p:nvSpPr>
          <p:spPr>
            <a:xfrm>
              <a:off x="1065815" y="6019800"/>
              <a:ext cx="6629615" cy="457200"/>
            </a:xfrm>
            <a:prstGeom prst="rect">
              <a:avLst/>
            </a:prstGeom>
            <a:solidFill>
              <a:srgbClr val="4BACC6">
                <a:lumMod val="40000"/>
                <a:lumOff val="60000"/>
              </a:srgbClr>
            </a:solidFill>
            <a:ln w="25400" cap="flat" cmpd="sng" algn="ctr">
              <a:noFill/>
              <a:prstDash val="solid"/>
            </a:ln>
            <a:effectLst/>
          </p:spPr>
          <p:txBody>
            <a:bodyPr anchor="ctr"/>
            <a:lstStyle/>
            <a:p>
              <a:pPr algn="ctr">
                <a:defRPr/>
              </a:pPr>
              <a:endParaRPr lang="en-CA" sz="1350" kern="0">
                <a:solidFill>
                  <a:prstClr val="white"/>
                </a:solidFill>
                <a:latin typeface="Segoe UI"/>
              </a:endParaRPr>
            </a:p>
          </p:txBody>
        </p:sp>
        <p:sp>
          <p:nvSpPr>
            <p:cNvPr id="14" name="Rectangle 13"/>
            <p:cNvSpPr/>
            <p:nvPr/>
          </p:nvSpPr>
          <p:spPr>
            <a:xfrm>
              <a:off x="2399432" y="3964507"/>
              <a:ext cx="4040141" cy="763073"/>
            </a:xfrm>
            <a:prstGeom prst="rect">
              <a:avLst/>
            </a:prstGeom>
            <a:solidFill>
              <a:srgbClr val="4F81BD"/>
            </a:solidFill>
            <a:ln w="25400" cap="flat" cmpd="sng" algn="ctr">
              <a:noFill/>
              <a:prstDash val="solid"/>
            </a:ln>
            <a:effectLst/>
          </p:spPr>
          <p:txBody>
            <a:bodyPr anchor="ctr"/>
            <a:lstStyle/>
            <a:p>
              <a:pPr algn="ctr">
                <a:defRPr/>
              </a:pPr>
              <a:endParaRPr lang="en-CA" sz="1350" kern="0">
                <a:solidFill>
                  <a:prstClr val="white"/>
                </a:solidFill>
                <a:latin typeface="Segoe UI"/>
              </a:endParaRPr>
            </a:p>
          </p:txBody>
        </p:sp>
        <p:sp>
          <p:nvSpPr>
            <p:cNvPr id="15" name="Up Arrow 14"/>
            <p:cNvSpPr/>
            <p:nvPr/>
          </p:nvSpPr>
          <p:spPr>
            <a:xfrm>
              <a:off x="3124114" y="3662966"/>
              <a:ext cx="380272" cy="756634"/>
            </a:xfrm>
            <a:prstGeom prst="upArrow">
              <a:avLst/>
            </a:prstGeom>
            <a:solidFill>
              <a:srgbClr val="4F81BD"/>
            </a:solidFill>
            <a:ln w="25400" cap="flat" cmpd="sng" algn="ctr">
              <a:noFill/>
              <a:prstDash val="solid"/>
            </a:ln>
            <a:effectLst/>
          </p:spPr>
          <p:txBody>
            <a:bodyPr anchor="ctr"/>
            <a:lstStyle/>
            <a:p>
              <a:pPr algn="ctr">
                <a:defRPr/>
              </a:pPr>
              <a:endParaRPr lang="en-CA" sz="1350" kern="0">
                <a:solidFill>
                  <a:prstClr val="white"/>
                </a:solidFill>
                <a:latin typeface="Segoe UI"/>
              </a:endParaRPr>
            </a:p>
          </p:txBody>
        </p:sp>
        <p:sp>
          <p:nvSpPr>
            <p:cNvPr id="16" name="Up Arrow 15"/>
            <p:cNvSpPr/>
            <p:nvPr/>
          </p:nvSpPr>
          <p:spPr>
            <a:xfrm>
              <a:off x="4991271" y="3662966"/>
              <a:ext cx="380272" cy="756634"/>
            </a:xfrm>
            <a:prstGeom prst="upArrow">
              <a:avLst/>
            </a:prstGeom>
            <a:solidFill>
              <a:srgbClr val="4F81BD"/>
            </a:solidFill>
            <a:ln w="25400" cap="flat" cmpd="sng" algn="ctr">
              <a:noFill/>
              <a:prstDash val="solid"/>
            </a:ln>
            <a:effectLst/>
          </p:spPr>
          <p:txBody>
            <a:bodyPr anchor="ctr"/>
            <a:lstStyle/>
            <a:p>
              <a:pPr algn="ctr">
                <a:defRPr/>
              </a:pPr>
              <a:endParaRPr lang="en-CA" sz="1350" kern="0">
                <a:solidFill>
                  <a:prstClr val="white"/>
                </a:solidFill>
                <a:latin typeface="Segoe UI"/>
              </a:endParaRPr>
            </a:p>
          </p:txBody>
        </p:sp>
        <p:sp>
          <p:nvSpPr>
            <p:cNvPr id="17" name="Up Arrow 16"/>
            <p:cNvSpPr/>
            <p:nvPr/>
          </p:nvSpPr>
          <p:spPr>
            <a:xfrm rot="2830753">
              <a:off x="6602067" y="3461022"/>
              <a:ext cx="379927" cy="1247454"/>
            </a:xfrm>
            <a:prstGeom prst="upArrow">
              <a:avLst/>
            </a:prstGeom>
            <a:solidFill>
              <a:srgbClr val="4F81BD"/>
            </a:solidFill>
            <a:ln w="25400" cap="flat" cmpd="sng" algn="ctr">
              <a:noFill/>
              <a:prstDash val="solid"/>
            </a:ln>
            <a:effectLst/>
          </p:spPr>
          <p:txBody>
            <a:bodyPr anchor="ctr"/>
            <a:lstStyle/>
            <a:p>
              <a:pPr algn="ctr">
                <a:defRPr/>
              </a:pPr>
              <a:endParaRPr lang="en-CA" sz="1350" kern="0">
                <a:solidFill>
                  <a:prstClr val="white"/>
                </a:solidFill>
                <a:latin typeface="Segoe UI"/>
              </a:endParaRPr>
            </a:p>
          </p:txBody>
        </p:sp>
        <p:sp>
          <p:nvSpPr>
            <p:cNvPr id="18" name="Up Arrow 17"/>
            <p:cNvSpPr/>
            <p:nvPr/>
          </p:nvSpPr>
          <p:spPr>
            <a:xfrm rot="18794613">
              <a:off x="1799571" y="3422992"/>
              <a:ext cx="381537" cy="1289706"/>
            </a:xfrm>
            <a:prstGeom prst="upArrow">
              <a:avLst/>
            </a:prstGeom>
            <a:solidFill>
              <a:srgbClr val="4F81BD"/>
            </a:solidFill>
            <a:ln w="25400" cap="flat" cmpd="sng" algn="ctr">
              <a:noFill/>
              <a:prstDash val="solid"/>
            </a:ln>
            <a:effectLst/>
          </p:spPr>
          <p:txBody>
            <a:bodyPr anchor="ctr"/>
            <a:lstStyle/>
            <a:p>
              <a:pPr algn="ctr">
                <a:defRPr/>
              </a:pPr>
              <a:endParaRPr lang="en-CA" sz="1350" kern="0">
                <a:solidFill>
                  <a:prstClr val="white"/>
                </a:solidFill>
                <a:latin typeface="Segoe UI"/>
              </a:endParaRPr>
            </a:p>
          </p:txBody>
        </p:sp>
        <p:sp>
          <p:nvSpPr>
            <p:cNvPr id="50195" name="TextBox 18"/>
            <p:cNvSpPr txBox="1">
              <a:spLocks noChangeArrowheads="1"/>
            </p:cNvSpPr>
            <p:nvPr/>
          </p:nvSpPr>
          <p:spPr bwMode="auto">
            <a:xfrm>
              <a:off x="1219201" y="1143001"/>
              <a:ext cx="6324601" cy="499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a:solidFill>
                    <a:srgbClr val="000000"/>
                  </a:solidFill>
                  <a:latin typeface="Segoe UI" panose="020B0502040204020203" pitchFamily="34" charset="0"/>
                </a:rPr>
                <a:t>Type II Hypervisor</a:t>
              </a:r>
              <a:endParaRPr lang="en-CA" altLang="en-US">
                <a:solidFill>
                  <a:srgbClr val="000000"/>
                </a:solidFill>
                <a:latin typeface="Segoe UI" panose="020B0502040204020203" pitchFamily="34" charset="0"/>
              </a:endParaRPr>
            </a:p>
          </p:txBody>
        </p:sp>
        <p:sp>
          <p:nvSpPr>
            <p:cNvPr id="50196" name="TextBox 19"/>
            <p:cNvSpPr txBox="1">
              <a:spLocks noChangeArrowheads="1"/>
            </p:cNvSpPr>
            <p:nvPr/>
          </p:nvSpPr>
          <p:spPr bwMode="auto">
            <a:xfrm>
              <a:off x="776908" y="2362201"/>
              <a:ext cx="1360037" cy="87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rgbClr val="000000"/>
                  </a:solidFill>
                  <a:latin typeface="Segoe UI" panose="020B0502040204020203" pitchFamily="34" charset="0"/>
                </a:rPr>
                <a:t>Windows virtual machine</a:t>
              </a:r>
              <a:endParaRPr lang="en-CA" altLang="en-US" sz="1200">
                <a:solidFill>
                  <a:srgbClr val="000000"/>
                </a:solidFill>
                <a:latin typeface="Segoe UI" panose="020B0502040204020203" pitchFamily="34" charset="0"/>
              </a:endParaRPr>
            </a:p>
          </p:txBody>
        </p:sp>
        <p:sp>
          <p:nvSpPr>
            <p:cNvPr id="50197" name="TextBox 20"/>
            <p:cNvSpPr txBox="1">
              <a:spLocks noChangeArrowheads="1"/>
            </p:cNvSpPr>
            <p:nvPr/>
          </p:nvSpPr>
          <p:spPr bwMode="auto">
            <a:xfrm>
              <a:off x="2722374" y="2362201"/>
              <a:ext cx="1319846" cy="87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rgbClr val="000000"/>
                  </a:solidFill>
                  <a:latin typeface="Segoe UI" panose="020B0502040204020203" pitchFamily="34" charset="0"/>
                </a:rPr>
                <a:t>Windows virtual machine</a:t>
              </a:r>
              <a:endParaRPr lang="en-CA" altLang="en-US" sz="1200">
                <a:solidFill>
                  <a:srgbClr val="000000"/>
                </a:solidFill>
                <a:latin typeface="Segoe UI" panose="020B0502040204020203" pitchFamily="34" charset="0"/>
              </a:endParaRPr>
            </a:p>
          </p:txBody>
        </p:sp>
        <p:sp>
          <p:nvSpPr>
            <p:cNvPr id="50198" name="TextBox 21"/>
            <p:cNvSpPr txBox="1">
              <a:spLocks noChangeArrowheads="1"/>
            </p:cNvSpPr>
            <p:nvPr/>
          </p:nvSpPr>
          <p:spPr bwMode="auto">
            <a:xfrm>
              <a:off x="4762500" y="2362201"/>
              <a:ext cx="1410661" cy="87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solidFill>
                    <a:srgbClr val="000000"/>
                  </a:solidFill>
                  <a:latin typeface="Segoe UI" panose="020B0502040204020203" pitchFamily="34" charset="0"/>
                </a:rPr>
                <a:t>Linux</a:t>
              </a:r>
            </a:p>
            <a:p>
              <a:pPr eaLnBrk="1" hangingPunct="1"/>
              <a:r>
                <a:rPr lang="en-US" altLang="en-US" sz="1200">
                  <a:solidFill>
                    <a:srgbClr val="000000"/>
                  </a:solidFill>
                  <a:latin typeface="Segoe UI" panose="020B0502040204020203" pitchFamily="34" charset="0"/>
                </a:rPr>
                <a:t>virtual machine</a:t>
              </a:r>
              <a:endParaRPr lang="en-CA" altLang="en-US" sz="1200">
                <a:solidFill>
                  <a:srgbClr val="000000"/>
                </a:solidFill>
                <a:latin typeface="Segoe UI" panose="020B0502040204020203" pitchFamily="34" charset="0"/>
              </a:endParaRPr>
            </a:p>
          </p:txBody>
        </p:sp>
        <p:sp>
          <p:nvSpPr>
            <p:cNvPr id="50199" name="TextBox 22"/>
            <p:cNvSpPr txBox="1">
              <a:spLocks noChangeArrowheads="1"/>
            </p:cNvSpPr>
            <p:nvPr/>
          </p:nvSpPr>
          <p:spPr bwMode="auto">
            <a:xfrm>
              <a:off x="6591300" y="2362201"/>
              <a:ext cx="1448656" cy="87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dirty="0">
                  <a:solidFill>
                    <a:srgbClr val="000000"/>
                  </a:solidFill>
                  <a:latin typeface="Segoe UI" panose="020B0502040204020203" pitchFamily="34" charset="0"/>
                </a:rPr>
                <a:t>Linux virtual machine</a:t>
              </a:r>
              <a:endParaRPr lang="en-CA" altLang="en-US" sz="1200" dirty="0">
                <a:solidFill>
                  <a:srgbClr val="000000"/>
                </a:solidFill>
                <a:latin typeface="Segoe UI" panose="020B0502040204020203" pitchFamily="34" charset="0"/>
              </a:endParaRPr>
            </a:p>
          </p:txBody>
        </p:sp>
        <p:sp>
          <p:nvSpPr>
            <p:cNvPr id="50200" name="TextBox 23"/>
            <p:cNvSpPr txBox="1">
              <a:spLocks noChangeArrowheads="1"/>
            </p:cNvSpPr>
            <p:nvPr/>
          </p:nvSpPr>
          <p:spPr bwMode="auto">
            <a:xfrm>
              <a:off x="2454752" y="4107487"/>
              <a:ext cx="3962400" cy="624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200" dirty="0">
                  <a:solidFill>
                    <a:srgbClr val="000000"/>
                  </a:solidFill>
                  <a:latin typeface="Segoe UI" panose="020B0502040204020203" pitchFamily="34" charset="0"/>
                </a:rPr>
                <a:t>Para virtualization drivers and tools</a:t>
              </a:r>
              <a:endParaRPr lang="en-CA" altLang="en-US" sz="1200" dirty="0">
                <a:solidFill>
                  <a:srgbClr val="000000"/>
                </a:solidFill>
                <a:latin typeface="Segoe UI" panose="020B0502040204020203" pitchFamily="34" charset="0"/>
              </a:endParaRPr>
            </a:p>
          </p:txBody>
        </p:sp>
        <p:sp>
          <p:nvSpPr>
            <p:cNvPr id="50201" name="TextBox 24"/>
            <p:cNvSpPr txBox="1">
              <a:spLocks noChangeArrowheads="1"/>
            </p:cNvSpPr>
            <p:nvPr/>
          </p:nvSpPr>
          <p:spPr bwMode="auto">
            <a:xfrm>
              <a:off x="1179916" y="5587603"/>
              <a:ext cx="6324601" cy="374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200">
                  <a:solidFill>
                    <a:srgbClr val="000000"/>
                  </a:solidFill>
                  <a:latin typeface="Segoe UI" panose="020B0502040204020203" pitchFamily="34" charset="0"/>
                </a:rPr>
                <a:t>Host – Operating system</a:t>
              </a:r>
              <a:endParaRPr lang="en-CA" altLang="en-US" sz="1200">
                <a:solidFill>
                  <a:srgbClr val="000000"/>
                </a:solidFill>
                <a:latin typeface="Segoe UI" panose="020B0502040204020203" pitchFamily="34" charset="0"/>
              </a:endParaRPr>
            </a:p>
          </p:txBody>
        </p:sp>
        <p:sp>
          <p:nvSpPr>
            <p:cNvPr id="50202" name="TextBox 25"/>
            <p:cNvSpPr txBox="1">
              <a:spLocks noChangeArrowheads="1"/>
            </p:cNvSpPr>
            <p:nvPr/>
          </p:nvSpPr>
          <p:spPr bwMode="auto">
            <a:xfrm>
              <a:off x="2377108" y="6063734"/>
              <a:ext cx="3962400" cy="374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200">
                  <a:solidFill>
                    <a:srgbClr val="000000"/>
                  </a:solidFill>
                  <a:latin typeface="Segoe UI" panose="020B0502040204020203" pitchFamily="34" charset="0"/>
                </a:rPr>
                <a:t>Host – Physical hardware</a:t>
              </a:r>
              <a:endParaRPr lang="en-CA" altLang="en-US" sz="1200">
                <a:solidFill>
                  <a:srgbClr val="000000"/>
                </a:solidFill>
                <a:latin typeface="Segoe UI" panose="020B0502040204020203" pitchFamily="34" charset="0"/>
              </a:endParaRPr>
            </a:p>
          </p:txBody>
        </p:sp>
        <p:sp>
          <p:nvSpPr>
            <p:cNvPr id="27" name="Rectangle 26"/>
            <p:cNvSpPr/>
            <p:nvPr/>
          </p:nvSpPr>
          <p:spPr>
            <a:xfrm>
              <a:off x="1065815" y="5029736"/>
              <a:ext cx="6629615" cy="457200"/>
            </a:xfrm>
            <a:prstGeom prst="rect">
              <a:avLst/>
            </a:prstGeom>
            <a:solidFill>
              <a:srgbClr val="FFC000"/>
            </a:solidFill>
            <a:ln w="25400" cap="flat" cmpd="sng" algn="ctr">
              <a:noFill/>
              <a:prstDash val="solid"/>
            </a:ln>
            <a:effectLst/>
          </p:spPr>
          <p:txBody>
            <a:bodyPr anchor="ctr"/>
            <a:lstStyle/>
            <a:p>
              <a:pPr algn="ctr">
                <a:defRPr/>
              </a:pPr>
              <a:endParaRPr lang="en-CA" sz="1350" kern="0">
                <a:solidFill>
                  <a:prstClr val="white"/>
                </a:solidFill>
                <a:latin typeface="Segoe UI"/>
              </a:endParaRPr>
            </a:p>
          </p:txBody>
        </p:sp>
        <p:sp>
          <p:nvSpPr>
            <p:cNvPr id="50204" name="TextBox 27"/>
            <p:cNvSpPr txBox="1">
              <a:spLocks noChangeArrowheads="1"/>
            </p:cNvSpPr>
            <p:nvPr/>
          </p:nvSpPr>
          <p:spPr bwMode="auto">
            <a:xfrm>
              <a:off x="776910" y="4991338"/>
              <a:ext cx="6977661" cy="374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200" dirty="0">
                  <a:solidFill>
                    <a:srgbClr val="000000"/>
                  </a:solidFill>
                  <a:latin typeface="Segoe UI" panose="020B0502040204020203" pitchFamily="34" charset="0"/>
                </a:rPr>
                <a:t>Hypervisor (Microsoft Virtual Server, VMware workstation)</a:t>
              </a:r>
              <a:endParaRPr lang="en-CA" altLang="en-US" sz="1200" dirty="0">
                <a:solidFill>
                  <a:srgbClr val="000000"/>
                </a:solidFill>
                <a:latin typeface="Segoe UI" panose="020B0502040204020203" pitchFamily="34" charset="0"/>
              </a:endParaRPr>
            </a:p>
          </p:txBody>
        </p:sp>
        <p:sp>
          <p:nvSpPr>
            <p:cNvPr id="29" name="Up Arrow 28"/>
            <p:cNvSpPr/>
            <p:nvPr/>
          </p:nvSpPr>
          <p:spPr>
            <a:xfrm>
              <a:off x="4039584" y="4677177"/>
              <a:ext cx="396369" cy="416953"/>
            </a:xfrm>
            <a:prstGeom prst="upArrow">
              <a:avLst/>
            </a:prstGeom>
            <a:solidFill>
              <a:srgbClr val="FFC000"/>
            </a:solidFill>
            <a:ln w="25400" cap="flat" cmpd="sng" algn="ctr">
              <a:noFill/>
              <a:prstDash val="solid"/>
            </a:ln>
            <a:effectLst/>
          </p:spPr>
          <p:txBody>
            <a:bodyPr anchor="ctr"/>
            <a:lstStyle/>
            <a:p>
              <a:pPr algn="ctr">
                <a:defRPr/>
              </a:pPr>
              <a:endParaRPr lang="en-CA" sz="1350" kern="0">
                <a:solidFill>
                  <a:prstClr val="white"/>
                </a:solidFill>
                <a:latin typeface="Segoe UI"/>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212" y="1144191"/>
            <a:ext cx="7634288" cy="503634"/>
          </a:xfrm>
        </p:spPr>
        <p:txBody>
          <a:bodyPr/>
          <a:lstStyle/>
          <a:p>
            <a:pPr>
              <a:defRPr/>
            </a:pPr>
            <a:r>
              <a:rPr lang="en-US" sz="2700" dirty="0"/>
              <a:t>Virtual Machine Manager (VMM)</a:t>
            </a:r>
          </a:p>
        </p:txBody>
      </p:sp>
      <p:sp>
        <p:nvSpPr>
          <p:cNvPr id="21507" name="Content Placeholder 2"/>
          <p:cNvSpPr>
            <a:spLocks noGrp="1"/>
          </p:cNvSpPr>
          <p:nvPr>
            <p:ph idx="1"/>
          </p:nvPr>
        </p:nvSpPr>
        <p:spPr>
          <a:xfrm>
            <a:off x="182798" y="1828800"/>
            <a:ext cx="4396978" cy="3521869"/>
          </a:xfrm>
        </p:spPr>
        <p:txBody>
          <a:bodyPr/>
          <a:lstStyle/>
          <a:p>
            <a:pPr>
              <a:defRPr/>
            </a:pPr>
            <a:r>
              <a:rPr lang="en-US" sz="1800" b="1" dirty="0">
                <a:solidFill>
                  <a:schemeClr val="tx1"/>
                </a:solidFill>
              </a:rPr>
              <a:t>Main Modules</a:t>
            </a:r>
          </a:p>
          <a:p>
            <a:pPr marL="476250" indent="-266700">
              <a:buFont typeface="Wingdings" pitchFamily="2" charset="2"/>
              <a:buChar char="Ø"/>
              <a:defRPr/>
            </a:pPr>
            <a:r>
              <a:rPr lang="en-US" sz="1800" b="1" dirty="0">
                <a:solidFill>
                  <a:srgbClr val="FF0000"/>
                </a:solidFill>
              </a:rPr>
              <a:t>Dispatcher</a:t>
            </a:r>
          </a:p>
          <a:p>
            <a:pPr marL="476250" indent="128588">
              <a:buFont typeface="Wingdings" pitchFamily="2" charset="2"/>
              <a:buChar char="ü"/>
              <a:defRPr/>
            </a:pPr>
            <a:r>
              <a:rPr lang="en-US" sz="1800" dirty="0">
                <a:solidFill>
                  <a:schemeClr val="tx1"/>
                </a:solidFill>
              </a:rPr>
              <a:t> Entry Point of VMM</a:t>
            </a:r>
          </a:p>
          <a:p>
            <a:pPr marL="476250" indent="128588">
              <a:buFont typeface="Wingdings" pitchFamily="2" charset="2"/>
              <a:buChar char="ü"/>
              <a:defRPr/>
            </a:pPr>
            <a:r>
              <a:rPr lang="en-US" sz="1800" dirty="0">
                <a:solidFill>
                  <a:schemeClr val="tx1"/>
                </a:solidFill>
              </a:rPr>
              <a:t> Reroutes the instructions issued by VM instance.</a:t>
            </a:r>
          </a:p>
          <a:p>
            <a:pPr marL="476250">
              <a:buFont typeface="Wingdings" pitchFamily="2" charset="2"/>
              <a:buChar char="Ø"/>
              <a:defRPr/>
            </a:pPr>
            <a:r>
              <a:rPr lang="en-US" sz="1800" b="1" dirty="0">
                <a:solidFill>
                  <a:srgbClr val="FF0000"/>
                </a:solidFill>
              </a:rPr>
              <a:t> Allocator</a:t>
            </a:r>
          </a:p>
          <a:p>
            <a:pPr marL="476250" indent="35719">
              <a:buFont typeface="Wingdings" pitchFamily="2" charset="2"/>
              <a:buChar char="ü"/>
              <a:defRPr/>
            </a:pPr>
            <a:r>
              <a:rPr lang="en-US" sz="1800" dirty="0">
                <a:solidFill>
                  <a:schemeClr val="tx1"/>
                </a:solidFill>
              </a:rPr>
              <a:t> Deciding the system resources to be provided to the VM.</a:t>
            </a:r>
          </a:p>
          <a:p>
            <a:pPr marL="476250" indent="0">
              <a:buFont typeface="Wingdings" pitchFamily="2" charset="2"/>
              <a:buChar char="ü"/>
              <a:defRPr/>
            </a:pPr>
            <a:r>
              <a:rPr lang="en-US" sz="1800" dirty="0">
                <a:solidFill>
                  <a:schemeClr val="tx1"/>
                </a:solidFill>
              </a:rPr>
              <a:t> Invoked by dispatcher</a:t>
            </a:r>
          </a:p>
        </p:txBody>
      </p:sp>
      <p:sp>
        <p:nvSpPr>
          <p:cNvPr id="4" name="Rectangle 3"/>
          <p:cNvSpPr/>
          <p:nvPr/>
        </p:nvSpPr>
        <p:spPr>
          <a:xfrm>
            <a:off x="4870848" y="1725217"/>
            <a:ext cx="4396978" cy="1754326"/>
          </a:xfrm>
          <a:prstGeom prst="rect">
            <a:avLst/>
          </a:prstGeom>
        </p:spPr>
        <p:txBody>
          <a:bodyPr wrap="square">
            <a:spAutoFit/>
          </a:bodyPr>
          <a:lstStyle/>
          <a:p>
            <a:pPr>
              <a:buFont typeface="Wingdings" pitchFamily="2" charset="2"/>
              <a:buChar char="Ø"/>
              <a:defRPr/>
            </a:pPr>
            <a:r>
              <a:rPr lang="en-US" b="1" dirty="0">
                <a:solidFill>
                  <a:srgbClr val="FF0000"/>
                </a:solidFill>
              </a:rPr>
              <a:t>  Interpreter</a:t>
            </a:r>
          </a:p>
          <a:p>
            <a:pPr>
              <a:buFont typeface="Wingdings" pitchFamily="2" charset="2"/>
              <a:buChar char="ü"/>
              <a:defRPr/>
            </a:pPr>
            <a:r>
              <a:rPr lang="en-US" dirty="0"/>
              <a:t> Consists of interpreter routines</a:t>
            </a:r>
          </a:p>
          <a:p>
            <a:pPr>
              <a:buFont typeface="Wingdings" pitchFamily="2" charset="2"/>
              <a:buChar char="ü"/>
              <a:defRPr/>
            </a:pPr>
            <a:r>
              <a:rPr lang="en-US" dirty="0"/>
              <a:t> Executed whenever a VM executes a</a:t>
            </a:r>
          </a:p>
          <a:p>
            <a:pPr>
              <a:defRPr/>
            </a:pPr>
            <a:r>
              <a:rPr lang="en-US" dirty="0"/>
              <a:t>    privileged instruction.</a:t>
            </a:r>
          </a:p>
          <a:p>
            <a:pPr>
              <a:buFont typeface="Wingdings" pitchFamily="2" charset="2"/>
              <a:buChar char="ü"/>
              <a:defRPr/>
            </a:pPr>
            <a:r>
              <a:rPr lang="en-US" dirty="0"/>
              <a:t> Trap is triggered and the corresponding</a:t>
            </a:r>
          </a:p>
          <a:p>
            <a:pPr>
              <a:defRPr/>
            </a:pPr>
            <a:r>
              <a:rPr lang="en-US" dirty="0"/>
              <a:t>     routine is executed.</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212" y="1144192"/>
            <a:ext cx="7634288" cy="515540"/>
          </a:xfrm>
        </p:spPr>
        <p:txBody>
          <a:bodyPr/>
          <a:lstStyle/>
          <a:p>
            <a:pPr>
              <a:defRPr/>
            </a:pPr>
            <a:r>
              <a:rPr lang="en-US" sz="2700" dirty="0"/>
              <a:t>Virtual Machine Manager (VMM)</a:t>
            </a:r>
          </a:p>
        </p:txBody>
      </p:sp>
      <p:pic>
        <p:nvPicPr>
          <p:cNvPr id="52228" name="Picture 4"/>
          <p:cNvPicPr>
            <a:picLocks noChangeAspect="1" noChangeArrowheads="1"/>
          </p:cNvPicPr>
          <p:nvPr/>
        </p:nvPicPr>
        <p:blipFill>
          <a:blip r:embed="rId2">
            <a:lum contrast="-10000"/>
            <a:extLst>
              <a:ext uri="{28A0092B-C50C-407E-A947-70E740481C1C}">
                <a14:useLocalDpi xmlns:a14="http://schemas.microsoft.com/office/drawing/2010/main" val="0"/>
              </a:ext>
            </a:extLst>
          </a:blip>
          <a:srcRect/>
          <a:stretch>
            <a:fillRect/>
          </a:stretch>
        </p:blipFill>
        <p:spPr bwMode="auto">
          <a:xfrm>
            <a:off x="2465785" y="1635919"/>
            <a:ext cx="4160044" cy="3798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212" y="1144192"/>
            <a:ext cx="7634288" cy="410765"/>
          </a:xfrm>
        </p:spPr>
        <p:txBody>
          <a:bodyPr>
            <a:noAutofit/>
          </a:bodyPr>
          <a:lstStyle/>
          <a:p>
            <a:pPr>
              <a:defRPr/>
            </a:pPr>
            <a:r>
              <a:rPr lang="en-CA" sz="2700" dirty="0"/>
              <a:t>VMM Architecture</a:t>
            </a:r>
            <a:endParaRPr lang="en-US" sz="2700" dirty="0"/>
          </a:p>
        </p:txBody>
      </p:sp>
      <p:grpSp>
        <p:nvGrpSpPr>
          <p:cNvPr id="53252" name="Group 3"/>
          <p:cNvGrpSpPr>
            <a:grpSpLocks/>
          </p:cNvGrpSpPr>
          <p:nvPr/>
        </p:nvGrpSpPr>
        <p:grpSpPr bwMode="auto">
          <a:xfrm>
            <a:off x="1533525" y="3124201"/>
            <a:ext cx="4119563" cy="2467068"/>
            <a:chOff x="928458" y="1675651"/>
            <a:chExt cx="5492441" cy="3289869"/>
          </a:xfrm>
        </p:grpSpPr>
        <p:sp>
          <p:nvSpPr>
            <p:cNvPr id="5" name="Freeform 207"/>
            <p:cNvSpPr>
              <a:spLocks noEditPoints="1"/>
            </p:cNvSpPr>
            <p:nvPr/>
          </p:nvSpPr>
          <p:spPr bwMode="gray">
            <a:xfrm>
              <a:off x="928458" y="3704750"/>
              <a:ext cx="917523" cy="681130"/>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lumMod val="25000"/>
              </a:schemeClr>
            </a:solidFill>
            <a:ln>
              <a:noFill/>
            </a:ln>
          </p:spPr>
          <p:txBody>
            <a:bodyPr lIns="68562" tIns="34281" rIns="68562" bIns="34281"/>
            <a:lstStyle/>
            <a:p>
              <a:pPr>
                <a:defRPr/>
              </a:pPr>
              <a:endParaRPr lang="en-US" sz="1649" dirty="0">
                <a:solidFill>
                  <a:srgbClr val="505050"/>
                </a:solidFill>
              </a:endParaRPr>
            </a:p>
          </p:txBody>
        </p:sp>
        <p:sp>
          <p:nvSpPr>
            <p:cNvPr id="6" name="Freeform 207"/>
            <p:cNvSpPr>
              <a:spLocks noEditPoints="1"/>
            </p:cNvSpPr>
            <p:nvPr/>
          </p:nvSpPr>
          <p:spPr bwMode="gray">
            <a:xfrm>
              <a:off x="1944401" y="3704750"/>
              <a:ext cx="917523" cy="681130"/>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lumMod val="25000"/>
              </a:schemeClr>
            </a:solidFill>
            <a:ln>
              <a:noFill/>
            </a:ln>
          </p:spPr>
          <p:txBody>
            <a:bodyPr lIns="68562" tIns="34281" rIns="68562" bIns="34281"/>
            <a:lstStyle/>
            <a:p>
              <a:pPr>
                <a:defRPr/>
              </a:pPr>
              <a:endParaRPr lang="en-US" sz="1649" dirty="0">
                <a:solidFill>
                  <a:srgbClr val="505050"/>
                </a:solidFill>
              </a:endParaRPr>
            </a:p>
          </p:txBody>
        </p:sp>
        <p:sp>
          <p:nvSpPr>
            <p:cNvPr id="7" name="Freeform 207"/>
            <p:cNvSpPr>
              <a:spLocks noEditPoints="1"/>
            </p:cNvSpPr>
            <p:nvPr/>
          </p:nvSpPr>
          <p:spPr bwMode="gray">
            <a:xfrm>
              <a:off x="2961932" y="3704750"/>
              <a:ext cx="915935" cy="681130"/>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lumMod val="25000"/>
              </a:schemeClr>
            </a:solidFill>
            <a:ln>
              <a:noFill/>
            </a:ln>
          </p:spPr>
          <p:txBody>
            <a:bodyPr lIns="68562" tIns="34281" rIns="68562" bIns="34281"/>
            <a:lstStyle/>
            <a:p>
              <a:pPr>
                <a:defRPr/>
              </a:pPr>
              <a:endParaRPr lang="en-US" sz="1649" dirty="0">
                <a:solidFill>
                  <a:srgbClr val="505050"/>
                </a:solidFill>
              </a:endParaRPr>
            </a:p>
          </p:txBody>
        </p:sp>
        <p:sp>
          <p:nvSpPr>
            <p:cNvPr id="8" name="TextBox 7"/>
            <p:cNvSpPr txBox="1"/>
            <p:nvPr/>
          </p:nvSpPr>
          <p:spPr>
            <a:xfrm>
              <a:off x="1330073" y="4466854"/>
              <a:ext cx="2558906" cy="498666"/>
            </a:xfrm>
            <a:prstGeom prst="rect">
              <a:avLst/>
            </a:prstGeom>
            <a:noFill/>
          </p:spPr>
          <p:txBody>
            <a:bodyPr lIns="0" tIns="0" rIns="0" bIns="0">
              <a:spAutoFit/>
            </a:bodyPr>
            <a:lstStyle/>
            <a:p>
              <a:pPr algn="ctr">
                <a:lnSpc>
                  <a:spcPct val="90000"/>
                </a:lnSpc>
                <a:defRPr/>
              </a:pPr>
              <a:r>
                <a:rPr lang="en-US" sz="1350" spc="-38" dirty="0"/>
                <a:t>Hosts (1000 Per Management Server)</a:t>
              </a:r>
            </a:p>
          </p:txBody>
        </p:sp>
        <p:cxnSp>
          <p:nvCxnSpPr>
            <p:cNvPr id="9" name="Elbow Connector 8"/>
            <p:cNvCxnSpPr>
              <a:stCxn id="5" idx="2"/>
            </p:cNvCxnSpPr>
            <p:nvPr/>
          </p:nvCxnSpPr>
          <p:spPr>
            <a:xfrm flipV="1">
              <a:off x="1409444" y="2067817"/>
              <a:ext cx="3812960" cy="1640109"/>
            </a:xfrm>
            <a:prstGeom prst="bentConnector3">
              <a:avLst>
                <a:gd name="adj1" fmla="val 184"/>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p:cNvCxnSpPr>
              <a:stCxn id="6" idx="2"/>
            </p:cNvCxnSpPr>
            <p:nvPr/>
          </p:nvCxnSpPr>
          <p:spPr>
            <a:xfrm flipV="1">
              <a:off x="2426974" y="2067817"/>
              <a:ext cx="2798606" cy="1640109"/>
            </a:xfrm>
            <a:prstGeom prst="bentConnector3">
              <a:avLst>
                <a:gd name="adj1" fmla="val 90"/>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p:cNvCxnSpPr>
              <a:stCxn id="7" idx="1"/>
            </p:cNvCxnSpPr>
            <p:nvPr/>
          </p:nvCxnSpPr>
          <p:spPr>
            <a:xfrm flipV="1">
              <a:off x="3471490" y="2067817"/>
              <a:ext cx="1750914" cy="1640109"/>
            </a:xfrm>
            <a:prstGeom prst="bentConnector3">
              <a:avLst>
                <a:gd name="adj1" fmla="val 640"/>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3277" name="Group 30"/>
            <p:cNvGrpSpPr>
              <a:grpSpLocks/>
            </p:cNvGrpSpPr>
            <p:nvPr/>
          </p:nvGrpSpPr>
          <p:grpSpPr bwMode="auto">
            <a:xfrm>
              <a:off x="3996923" y="1675651"/>
              <a:ext cx="2423976" cy="1135340"/>
              <a:chOff x="3996923" y="1675651"/>
              <a:chExt cx="2423976" cy="1135340"/>
            </a:xfrm>
          </p:grpSpPr>
          <p:sp>
            <p:nvSpPr>
              <p:cNvPr id="13" name="Freeform 207"/>
              <p:cNvSpPr>
                <a:spLocks noEditPoints="1"/>
              </p:cNvSpPr>
              <p:nvPr/>
            </p:nvSpPr>
            <p:spPr bwMode="gray">
              <a:xfrm>
                <a:off x="5254152" y="1675651"/>
                <a:ext cx="1166747" cy="868481"/>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004889"/>
              </a:solidFill>
              <a:ln>
                <a:noFill/>
              </a:ln>
            </p:spPr>
            <p:txBody>
              <a:bodyPr lIns="68562" tIns="34281" rIns="68562" bIns="34281"/>
              <a:lstStyle/>
              <a:p>
                <a:pPr>
                  <a:defRPr/>
                </a:pPr>
                <a:endParaRPr lang="en-US" sz="1649" dirty="0">
                  <a:solidFill>
                    <a:srgbClr val="505050"/>
                  </a:solidFill>
                </a:endParaRPr>
              </a:p>
            </p:txBody>
          </p:sp>
          <p:sp>
            <p:nvSpPr>
              <p:cNvPr id="14" name="TextBox 13"/>
              <p:cNvSpPr txBox="1"/>
              <p:nvPr/>
            </p:nvSpPr>
            <p:spPr>
              <a:xfrm>
                <a:off x="3996923" y="2312325"/>
                <a:ext cx="1414383" cy="498666"/>
              </a:xfrm>
              <a:prstGeom prst="rect">
                <a:avLst/>
              </a:prstGeom>
              <a:noFill/>
            </p:spPr>
            <p:txBody>
              <a:bodyPr lIns="0" tIns="0" rIns="0" bIns="0">
                <a:spAutoFit/>
              </a:bodyPr>
              <a:lstStyle/>
              <a:p>
                <a:pPr algn="ctr">
                  <a:lnSpc>
                    <a:spcPct val="90000"/>
                  </a:lnSpc>
                  <a:defRPr/>
                </a:pPr>
                <a:r>
                  <a:rPr lang="en-US" sz="1350" spc="-38" dirty="0"/>
                  <a:t>Management Server</a:t>
                </a:r>
              </a:p>
            </p:txBody>
          </p:sp>
        </p:grpSp>
      </p:grpSp>
      <p:grpSp>
        <p:nvGrpSpPr>
          <p:cNvPr id="53253" name="Group 14"/>
          <p:cNvGrpSpPr>
            <a:grpSpLocks/>
          </p:cNvGrpSpPr>
          <p:nvPr/>
        </p:nvGrpSpPr>
        <p:grpSpPr bwMode="auto">
          <a:xfrm>
            <a:off x="4919663" y="4511277"/>
            <a:ext cx="756047" cy="843008"/>
            <a:chOff x="6607564" y="3540811"/>
            <a:chExt cx="1009087" cy="1123893"/>
          </a:xfrm>
        </p:grpSpPr>
        <p:pic>
          <p:nvPicPr>
            <p:cNvPr id="53268" name="Picture 5" descr="C:\Users\mitchellg\Desktop\Fold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7564" y="3540811"/>
              <a:ext cx="1009087" cy="100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p:cNvSpPr txBox="1"/>
            <p:nvPr/>
          </p:nvSpPr>
          <p:spPr>
            <a:xfrm>
              <a:off x="6683841" y="4415431"/>
              <a:ext cx="856532" cy="249273"/>
            </a:xfrm>
            <a:prstGeom prst="rect">
              <a:avLst/>
            </a:prstGeom>
            <a:noFill/>
          </p:spPr>
          <p:txBody>
            <a:bodyPr lIns="0" tIns="0" rIns="0" bIns="0">
              <a:spAutoFit/>
            </a:bodyPr>
            <a:lstStyle/>
            <a:p>
              <a:pPr algn="ctr">
                <a:lnSpc>
                  <a:spcPct val="90000"/>
                </a:lnSpc>
                <a:defRPr/>
              </a:pPr>
              <a:r>
                <a:rPr lang="en-US" sz="1350" spc="-38" dirty="0"/>
                <a:t>Library</a:t>
              </a:r>
            </a:p>
          </p:txBody>
        </p:sp>
      </p:grpSp>
      <p:cxnSp>
        <p:nvCxnSpPr>
          <p:cNvPr id="18" name="Elbow Connector 52"/>
          <p:cNvCxnSpPr/>
          <p:nvPr/>
        </p:nvCxnSpPr>
        <p:spPr>
          <a:xfrm flipV="1">
            <a:off x="5245894" y="2686050"/>
            <a:ext cx="0" cy="410766"/>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Can 18"/>
          <p:cNvSpPr/>
          <p:nvPr/>
        </p:nvSpPr>
        <p:spPr bwMode="auto">
          <a:xfrm>
            <a:off x="5088731" y="2174081"/>
            <a:ext cx="314325" cy="496491"/>
          </a:xfrm>
          <a:prstGeom prst="can">
            <a:avLst>
              <a:gd name="adj" fmla="val 50000"/>
            </a:avLst>
          </a:prstGeom>
          <a:solidFill>
            <a:srgbClr val="004889"/>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68559" tIns="34280" rIns="68559" bIns="34280" anchor="b"/>
          <a:lstStyle/>
          <a:p>
            <a:pPr algn="ctr" defTabSz="685382">
              <a:lnSpc>
                <a:spcPct val="90000"/>
              </a:lnSpc>
              <a:defRPr/>
            </a:pPr>
            <a:endParaRPr lang="en-US" sz="1050" spc="-38" dirty="0">
              <a:solidFill>
                <a:srgbClr val="505050"/>
              </a:solidFill>
            </a:endParaRPr>
          </a:p>
        </p:txBody>
      </p:sp>
      <p:sp>
        <p:nvSpPr>
          <p:cNvPr id="20" name="TextBox 19"/>
          <p:cNvSpPr txBox="1"/>
          <p:nvPr/>
        </p:nvSpPr>
        <p:spPr>
          <a:xfrm>
            <a:off x="4907756" y="1980010"/>
            <a:ext cx="642938" cy="186974"/>
          </a:xfrm>
          <a:prstGeom prst="rect">
            <a:avLst/>
          </a:prstGeom>
          <a:noFill/>
        </p:spPr>
        <p:txBody>
          <a:bodyPr lIns="0" tIns="0" rIns="0" bIns="0">
            <a:spAutoFit/>
          </a:bodyPr>
          <a:lstStyle/>
          <a:p>
            <a:pPr algn="ctr">
              <a:lnSpc>
                <a:spcPct val="90000"/>
              </a:lnSpc>
              <a:defRPr/>
            </a:pPr>
            <a:r>
              <a:rPr lang="en-US" sz="1350" spc="-38" dirty="0"/>
              <a:t>SQL</a:t>
            </a:r>
          </a:p>
        </p:txBody>
      </p:sp>
      <p:cxnSp>
        <p:nvCxnSpPr>
          <p:cNvPr id="21" name="Elbow Connector 58"/>
          <p:cNvCxnSpPr>
            <a:endCxn id="13" idx="8"/>
          </p:cNvCxnSpPr>
          <p:nvPr/>
        </p:nvCxnSpPr>
        <p:spPr>
          <a:xfrm flipV="1">
            <a:off x="5237560" y="3775473"/>
            <a:ext cx="7144" cy="931069"/>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5" name="Group 21"/>
          <p:cNvGrpSpPr/>
          <p:nvPr/>
        </p:nvGrpSpPr>
        <p:grpSpPr>
          <a:xfrm>
            <a:off x="6654646" y="2122166"/>
            <a:ext cx="897884" cy="846546"/>
            <a:chOff x="4468813" y="3567113"/>
            <a:chExt cx="1360487" cy="1282700"/>
          </a:xfrm>
          <a:solidFill>
            <a:srgbClr val="004889"/>
          </a:solidFill>
        </p:grpSpPr>
        <p:sp>
          <p:nvSpPr>
            <p:cNvPr id="23" name="Freeform 579"/>
            <p:cNvSpPr>
              <a:spLocks noEditPoints="1"/>
            </p:cNvSpPr>
            <p:nvPr/>
          </p:nvSpPr>
          <p:spPr bwMode="auto">
            <a:xfrm>
              <a:off x="4813300" y="3913188"/>
              <a:ext cx="668337" cy="668338"/>
            </a:xfrm>
            <a:custGeom>
              <a:avLst/>
              <a:gdLst>
                <a:gd name="T0" fmla="*/ 346 w 693"/>
                <a:gd name="T1" fmla="*/ 0 h 693"/>
                <a:gd name="T2" fmla="*/ 0 w 693"/>
                <a:gd name="T3" fmla="*/ 347 h 693"/>
                <a:gd name="T4" fmla="*/ 346 w 693"/>
                <a:gd name="T5" fmla="*/ 693 h 693"/>
                <a:gd name="T6" fmla="*/ 693 w 693"/>
                <a:gd name="T7" fmla="*/ 347 h 693"/>
                <a:gd name="T8" fmla="*/ 346 w 693"/>
                <a:gd name="T9" fmla="*/ 0 h 693"/>
                <a:gd name="T10" fmla="*/ 346 w 693"/>
                <a:gd name="T11" fmla="*/ 674 h 693"/>
                <a:gd name="T12" fmla="*/ 19 w 693"/>
                <a:gd name="T13" fmla="*/ 347 h 693"/>
                <a:gd name="T14" fmla="*/ 346 w 693"/>
                <a:gd name="T15" fmla="*/ 19 h 693"/>
                <a:gd name="T16" fmla="*/ 674 w 693"/>
                <a:gd name="T17" fmla="*/ 347 h 693"/>
                <a:gd name="T18" fmla="*/ 346 w 693"/>
                <a:gd name="T19" fmla="*/ 674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3" h="693">
                  <a:moveTo>
                    <a:pt x="346" y="0"/>
                  </a:moveTo>
                  <a:cubicBezTo>
                    <a:pt x="155" y="0"/>
                    <a:pt x="0" y="155"/>
                    <a:pt x="0" y="347"/>
                  </a:cubicBezTo>
                  <a:cubicBezTo>
                    <a:pt x="0" y="538"/>
                    <a:pt x="155" y="693"/>
                    <a:pt x="346" y="693"/>
                  </a:cubicBezTo>
                  <a:cubicBezTo>
                    <a:pt x="538" y="693"/>
                    <a:pt x="693" y="538"/>
                    <a:pt x="693" y="347"/>
                  </a:cubicBezTo>
                  <a:cubicBezTo>
                    <a:pt x="693" y="155"/>
                    <a:pt x="538" y="0"/>
                    <a:pt x="346" y="0"/>
                  </a:cubicBezTo>
                  <a:close/>
                  <a:moveTo>
                    <a:pt x="346" y="674"/>
                  </a:moveTo>
                  <a:cubicBezTo>
                    <a:pt x="165" y="674"/>
                    <a:pt x="19" y="527"/>
                    <a:pt x="19" y="347"/>
                  </a:cubicBezTo>
                  <a:cubicBezTo>
                    <a:pt x="19" y="166"/>
                    <a:pt x="165" y="19"/>
                    <a:pt x="346" y="19"/>
                  </a:cubicBezTo>
                  <a:cubicBezTo>
                    <a:pt x="527" y="19"/>
                    <a:pt x="674" y="166"/>
                    <a:pt x="674" y="347"/>
                  </a:cubicBezTo>
                  <a:cubicBezTo>
                    <a:pt x="674" y="527"/>
                    <a:pt x="527" y="674"/>
                    <a:pt x="346" y="674"/>
                  </a:cubicBezTo>
                  <a:close/>
                </a:path>
              </a:pathLst>
            </a:custGeom>
            <a:grpFill/>
            <a:ln>
              <a:noFill/>
            </a:ln>
          </p:spPr>
          <p:txBody>
            <a:bodyPr/>
            <a:lstStyle/>
            <a:p>
              <a:pPr>
                <a:defRPr/>
              </a:pPr>
              <a:endParaRPr lang="en-US" sz="1350">
                <a:solidFill>
                  <a:srgbClr val="505050"/>
                </a:solidFill>
              </a:endParaRPr>
            </a:p>
          </p:txBody>
        </p:sp>
        <p:sp>
          <p:nvSpPr>
            <p:cNvPr id="24" name="Freeform 580"/>
            <p:cNvSpPr>
              <a:spLocks/>
            </p:cNvSpPr>
            <p:nvPr/>
          </p:nvSpPr>
          <p:spPr bwMode="auto">
            <a:xfrm>
              <a:off x="4918075" y="4098925"/>
              <a:ext cx="260350" cy="355600"/>
            </a:xfrm>
            <a:custGeom>
              <a:avLst/>
              <a:gdLst>
                <a:gd name="T0" fmla="*/ 187 w 270"/>
                <a:gd name="T1" fmla="*/ 150 h 370"/>
                <a:gd name="T2" fmla="*/ 230 w 270"/>
                <a:gd name="T3" fmla="*/ 79 h 370"/>
                <a:gd name="T4" fmla="*/ 151 w 270"/>
                <a:gd name="T5" fmla="*/ 0 h 370"/>
                <a:gd name="T6" fmla="*/ 72 w 270"/>
                <a:gd name="T7" fmla="*/ 79 h 370"/>
                <a:gd name="T8" fmla="*/ 110 w 270"/>
                <a:gd name="T9" fmla="*/ 147 h 370"/>
                <a:gd name="T10" fmla="*/ 28 w 270"/>
                <a:gd name="T11" fmla="*/ 230 h 370"/>
                <a:gd name="T12" fmla="*/ 21 w 270"/>
                <a:gd name="T13" fmla="*/ 312 h 370"/>
                <a:gd name="T14" fmla="*/ 35 w 270"/>
                <a:gd name="T15" fmla="*/ 281 h 370"/>
                <a:gd name="T16" fmla="*/ 39 w 270"/>
                <a:gd name="T17" fmla="*/ 322 h 370"/>
                <a:gd name="T18" fmla="*/ 130 w 270"/>
                <a:gd name="T19" fmla="*/ 356 h 370"/>
                <a:gd name="T20" fmla="*/ 270 w 270"/>
                <a:gd name="T21" fmla="*/ 281 h 370"/>
                <a:gd name="T22" fmla="*/ 187 w 270"/>
                <a:gd name="T23" fmla="*/ 15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0" h="370">
                  <a:moveTo>
                    <a:pt x="187" y="150"/>
                  </a:moveTo>
                  <a:cubicBezTo>
                    <a:pt x="213" y="137"/>
                    <a:pt x="230" y="110"/>
                    <a:pt x="230" y="79"/>
                  </a:cubicBezTo>
                  <a:cubicBezTo>
                    <a:pt x="230" y="35"/>
                    <a:pt x="195" y="0"/>
                    <a:pt x="151" y="0"/>
                  </a:cubicBezTo>
                  <a:cubicBezTo>
                    <a:pt x="107" y="0"/>
                    <a:pt x="72" y="35"/>
                    <a:pt x="72" y="79"/>
                  </a:cubicBezTo>
                  <a:cubicBezTo>
                    <a:pt x="72" y="108"/>
                    <a:pt x="87" y="133"/>
                    <a:pt x="110" y="147"/>
                  </a:cubicBezTo>
                  <a:cubicBezTo>
                    <a:pt x="70" y="155"/>
                    <a:pt x="50" y="180"/>
                    <a:pt x="28" y="230"/>
                  </a:cubicBezTo>
                  <a:cubicBezTo>
                    <a:pt x="0" y="294"/>
                    <a:pt x="21" y="312"/>
                    <a:pt x="21" y="312"/>
                  </a:cubicBezTo>
                  <a:cubicBezTo>
                    <a:pt x="35" y="281"/>
                    <a:pt x="35" y="281"/>
                    <a:pt x="35" y="281"/>
                  </a:cubicBezTo>
                  <a:cubicBezTo>
                    <a:pt x="39" y="322"/>
                    <a:pt x="39" y="322"/>
                    <a:pt x="39" y="322"/>
                  </a:cubicBezTo>
                  <a:cubicBezTo>
                    <a:pt x="39" y="322"/>
                    <a:pt x="63" y="350"/>
                    <a:pt x="130" y="356"/>
                  </a:cubicBezTo>
                  <a:cubicBezTo>
                    <a:pt x="201" y="362"/>
                    <a:pt x="270" y="370"/>
                    <a:pt x="270" y="281"/>
                  </a:cubicBezTo>
                  <a:cubicBezTo>
                    <a:pt x="270" y="211"/>
                    <a:pt x="234" y="166"/>
                    <a:pt x="187" y="150"/>
                  </a:cubicBezTo>
                  <a:close/>
                </a:path>
              </a:pathLst>
            </a:custGeom>
            <a:grpFill/>
            <a:ln>
              <a:noFill/>
            </a:ln>
          </p:spPr>
          <p:txBody>
            <a:bodyPr/>
            <a:lstStyle/>
            <a:p>
              <a:pPr>
                <a:defRPr/>
              </a:pPr>
              <a:endParaRPr lang="en-US" sz="1350">
                <a:solidFill>
                  <a:srgbClr val="505050"/>
                </a:solidFill>
              </a:endParaRPr>
            </a:p>
          </p:txBody>
        </p:sp>
        <p:sp>
          <p:nvSpPr>
            <p:cNvPr id="25" name="Freeform 581"/>
            <p:cNvSpPr>
              <a:spLocks noEditPoints="1"/>
            </p:cNvSpPr>
            <p:nvPr/>
          </p:nvSpPr>
          <p:spPr bwMode="auto">
            <a:xfrm>
              <a:off x="5003800" y="3567113"/>
              <a:ext cx="287337" cy="288925"/>
            </a:xfrm>
            <a:custGeom>
              <a:avLst/>
              <a:gdLst>
                <a:gd name="T0" fmla="*/ 149 w 299"/>
                <a:gd name="T1" fmla="*/ 0 h 299"/>
                <a:gd name="T2" fmla="*/ 0 w 299"/>
                <a:gd name="T3" fmla="*/ 150 h 299"/>
                <a:gd name="T4" fmla="*/ 149 w 299"/>
                <a:gd name="T5" fmla="*/ 299 h 299"/>
                <a:gd name="T6" fmla="*/ 299 w 299"/>
                <a:gd name="T7" fmla="*/ 150 h 299"/>
                <a:gd name="T8" fmla="*/ 149 w 299"/>
                <a:gd name="T9" fmla="*/ 0 h 299"/>
                <a:gd name="T10" fmla="*/ 149 w 299"/>
                <a:gd name="T11" fmla="*/ 280 h 299"/>
                <a:gd name="T12" fmla="*/ 19 w 299"/>
                <a:gd name="T13" fmla="*/ 150 h 299"/>
                <a:gd name="T14" fmla="*/ 149 w 299"/>
                <a:gd name="T15" fmla="*/ 19 h 299"/>
                <a:gd name="T16" fmla="*/ 280 w 299"/>
                <a:gd name="T17" fmla="*/ 150 h 299"/>
                <a:gd name="T18" fmla="*/ 149 w 299"/>
                <a:gd name="T19" fmla="*/ 28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9" h="299">
                  <a:moveTo>
                    <a:pt x="149" y="0"/>
                  </a:moveTo>
                  <a:cubicBezTo>
                    <a:pt x="67" y="0"/>
                    <a:pt x="0" y="67"/>
                    <a:pt x="0" y="150"/>
                  </a:cubicBezTo>
                  <a:cubicBezTo>
                    <a:pt x="0" y="232"/>
                    <a:pt x="67" y="299"/>
                    <a:pt x="149" y="299"/>
                  </a:cubicBezTo>
                  <a:cubicBezTo>
                    <a:pt x="232" y="299"/>
                    <a:pt x="299" y="232"/>
                    <a:pt x="299" y="150"/>
                  </a:cubicBezTo>
                  <a:cubicBezTo>
                    <a:pt x="299" y="67"/>
                    <a:pt x="232" y="0"/>
                    <a:pt x="149" y="0"/>
                  </a:cubicBezTo>
                  <a:close/>
                  <a:moveTo>
                    <a:pt x="149" y="280"/>
                  </a:moveTo>
                  <a:cubicBezTo>
                    <a:pt x="77" y="280"/>
                    <a:pt x="19" y="222"/>
                    <a:pt x="19" y="150"/>
                  </a:cubicBezTo>
                  <a:cubicBezTo>
                    <a:pt x="19" y="78"/>
                    <a:pt x="77" y="19"/>
                    <a:pt x="149" y="19"/>
                  </a:cubicBezTo>
                  <a:cubicBezTo>
                    <a:pt x="221" y="19"/>
                    <a:pt x="280" y="78"/>
                    <a:pt x="280" y="150"/>
                  </a:cubicBezTo>
                  <a:cubicBezTo>
                    <a:pt x="280" y="222"/>
                    <a:pt x="221" y="280"/>
                    <a:pt x="149" y="280"/>
                  </a:cubicBezTo>
                  <a:close/>
                </a:path>
              </a:pathLst>
            </a:custGeom>
            <a:grpFill/>
            <a:ln>
              <a:noFill/>
            </a:ln>
          </p:spPr>
          <p:txBody>
            <a:bodyPr/>
            <a:lstStyle/>
            <a:p>
              <a:pPr>
                <a:defRPr/>
              </a:pPr>
              <a:endParaRPr lang="en-US" sz="1350">
                <a:solidFill>
                  <a:srgbClr val="505050"/>
                </a:solidFill>
              </a:endParaRPr>
            </a:p>
          </p:txBody>
        </p:sp>
        <p:sp>
          <p:nvSpPr>
            <p:cNvPr id="26" name="Rectangle 582"/>
            <p:cNvSpPr>
              <a:spLocks noChangeArrowheads="1"/>
            </p:cNvSpPr>
            <p:nvPr/>
          </p:nvSpPr>
          <p:spPr bwMode="auto">
            <a:xfrm>
              <a:off x="5138738" y="3836988"/>
              <a:ext cx="17462" cy="95250"/>
            </a:xfrm>
            <a:prstGeom prst="rect">
              <a:avLst/>
            </a:prstGeom>
            <a:grpFill/>
            <a:ln>
              <a:noFill/>
            </a:ln>
          </p:spPr>
          <p:txBody>
            <a:bodyPr/>
            <a:lstStyle/>
            <a:p>
              <a:pPr>
                <a:defRPr/>
              </a:pPr>
              <a:endParaRPr lang="en-US" sz="1350">
                <a:solidFill>
                  <a:srgbClr val="505050"/>
                </a:solidFill>
              </a:endParaRPr>
            </a:p>
          </p:txBody>
        </p:sp>
        <p:sp>
          <p:nvSpPr>
            <p:cNvPr id="27" name="Freeform 583"/>
            <p:cNvSpPr>
              <a:spLocks noEditPoints="1"/>
            </p:cNvSpPr>
            <p:nvPr/>
          </p:nvSpPr>
          <p:spPr bwMode="auto">
            <a:xfrm>
              <a:off x="4468813" y="3935413"/>
              <a:ext cx="322262" cy="323850"/>
            </a:xfrm>
            <a:custGeom>
              <a:avLst/>
              <a:gdLst>
                <a:gd name="T0" fmla="*/ 26 w 335"/>
                <a:gd name="T1" fmla="*/ 121 h 335"/>
                <a:gd name="T2" fmla="*/ 121 w 335"/>
                <a:gd name="T3" fmla="*/ 309 h 335"/>
                <a:gd name="T4" fmla="*/ 310 w 335"/>
                <a:gd name="T5" fmla="*/ 213 h 335"/>
                <a:gd name="T6" fmla="*/ 214 w 335"/>
                <a:gd name="T7" fmla="*/ 25 h 335"/>
                <a:gd name="T8" fmla="*/ 26 w 335"/>
                <a:gd name="T9" fmla="*/ 121 h 335"/>
                <a:gd name="T10" fmla="*/ 292 w 335"/>
                <a:gd name="T11" fmla="*/ 208 h 335"/>
                <a:gd name="T12" fmla="*/ 127 w 335"/>
                <a:gd name="T13" fmla="*/ 291 h 335"/>
                <a:gd name="T14" fmla="*/ 44 w 335"/>
                <a:gd name="T15" fmla="*/ 127 h 335"/>
                <a:gd name="T16" fmla="*/ 208 w 335"/>
                <a:gd name="T17" fmla="*/ 43 h 335"/>
                <a:gd name="T18" fmla="*/ 292 w 335"/>
                <a:gd name="T19" fmla="*/ 208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5" h="335">
                  <a:moveTo>
                    <a:pt x="26" y="121"/>
                  </a:moveTo>
                  <a:cubicBezTo>
                    <a:pt x="0" y="200"/>
                    <a:pt x="43" y="284"/>
                    <a:pt x="121" y="309"/>
                  </a:cubicBezTo>
                  <a:cubicBezTo>
                    <a:pt x="200" y="335"/>
                    <a:pt x="284" y="292"/>
                    <a:pt x="310" y="213"/>
                  </a:cubicBezTo>
                  <a:cubicBezTo>
                    <a:pt x="335" y="135"/>
                    <a:pt x="292" y="51"/>
                    <a:pt x="214" y="25"/>
                  </a:cubicBezTo>
                  <a:cubicBezTo>
                    <a:pt x="135" y="0"/>
                    <a:pt x="51" y="43"/>
                    <a:pt x="26" y="121"/>
                  </a:cubicBezTo>
                  <a:close/>
                  <a:moveTo>
                    <a:pt x="292" y="208"/>
                  </a:moveTo>
                  <a:cubicBezTo>
                    <a:pt x="269" y="276"/>
                    <a:pt x="196" y="314"/>
                    <a:pt x="127" y="291"/>
                  </a:cubicBezTo>
                  <a:cubicBezTo>
                    <a:pt x="59" y="269"/>
                    <a:pt x="21" y="195"/>
                    <a:pt x="44" y="127"/>
                  </a:cubicBezTo>
                  <a:cubicBezTo>
                    <a:pt x="66" y="58"/>
                    <a:pt x="139" y="21"/>
                    <a:pt x="208" y="43"/>
                  </a:cubicBezTo>
                  <a:cubicBezTo>
                    <a:pt x="276" y="65"/>
                    <a:pt x="314" y="139"/>
                    <a:pt x="292" y="208"/>
                  </a:cubicBezTo>
                  <a:close/>
                </a:path>
              </a:pathLst>
            </a:custGeom>
            <a:grpFill/>
            <a:ln>
              <a:noFill/>
            </a:ln>
          </p:spPr>
          <p:txBody>
            <a:bodyPr/>
            <a:lstStyle/>
            <a:p>
              <a:pPr>
                <a:defRPr/>
              </a:pPr>
              <a:endParaRPr lang="en-US" sz="1350">
                <a:solidFill>
                  <a:srgbClr val="505050"/>
                </a:solidFill>
              </a:endParaRPr>
            </a:p>
          </p:txBody>
        </p:sp>
        <p:sp>
          <p:nvSpPr>
            <p:cNvPr id="28" name="Freeform 584"/>
            <p:cNvSpPr>
              <a:spLocks/>
            </p:cNvSpPr>
            <p:nvPr/>
          </p:nvSpPr>
          <p:spPr bwMode="auto">
            <a:xfrm>
              <a:off x="4746625" y="4125913"/>
              <a:ext cx="95250" cy="47625"/>
            </a:xfrm>
            <a:custGeom>
              <a:avLst/>
              <a:gdLst>
                <a:gd name="T0" fmla="*/ 4 w 60"/>
                <a:gd name="T1" fmla="*/ 0 h 30"/>
                <a:gd name="T2" fmla="*/ 60 w 60"/>
                <a:gd name="T3" fmla="*/ 19 h 30"/>
                <a:gd name="T4" fmla="*/ 56 w 60"/>
                <a:gd name="T5" fmla="*/ 30 h 30"/>
                <a:gd name="T6" fmla="*/ 0 w 60"/>
                <a:gd name="T7" fmla="*/ 12 h 30"/>
                <a:gd name="T8" fmla="*/ 4 w 60"/>
                <a:gd name="T9" fmla="*/ 0 h 30"/>
              </a:gdLst>
              <a:ahLst/>
              <a:cxnLst>
                <a:cxn ang="0">
                  <a:pos x="T0" y="T1"/>
                </a:cxn>
                <a:cxn ang="0">
                  <a:pos x="T2" y="T3"/>
                </a:cxn>
                <a:cxn ang="0">
                  <a:pos x="T4" y="T5"/>
                </a:cxn>
                <a:cxn ang="0">
                  <a:pos x="T6" y="T7"/>
                </a:cxn>
                <a:cxn ang="0">
                  <a:pos x="T8" y="T9"/>
                </a:cxn>
              </a:cxnLst>
              <a:rect l="0" t="0" r="r" b="b"/>
              <a:pathLst>
                <a:path w="60" h="30">
                  <a:moveTo>
                    <a:pt x="4" y="0"/>
                  </a:moveTo>
                  <a:lnTo>
                    <a:pt x="60" y="19"/>
                  </a:lnTo>
                  <a:lnTo>
                    <a:pt x="56" y="30"/>
                  </a:lnTo>
                  <a:lnTo>
                    <a:pt x="0" y="12"/>
                  </a:lnTo>
                  <a:lnTo>
                    <a:pt x="4" y="0"/>
                  </a:lnTo>
                  <a:close/>
                </a:path>
              </a:pathLst>
            </a:custGeom>
            <a:grpFill/>
            <a:ln>
              <a:noFill/>
            </a:ln>
          </p:spPr>
          <p:txBody>
            <a:bodyPr/>
            <a:lstStyle/>
            <a:p>
              <a:pPr>
                <a:defRPr/>
              </a:pPr>
              <a:endParaRPr lang="en-US" sz="1350">
                <a:solidFill>
                  <a:srgbClr val="505050"/>
                </a:solidFill>
              </a:endParaRPr>
            </a:p>
          </p:txBody>
        </p:sp>
        <p:sp>
          <p:nvSpPr>
            <p:cNvPr id="29" name="Freeform 585"/>
            <p:cNvSpPr>
              <a:spLocks noEditPoints="1"/>
            </p:cNvSpPr>
            <p:nvPr/>
          </p:nvSpPr>
          <p:spPr bwMode="auto">
            <a:xfrm>
              <a:off x="5507038" y="3935413"/>
              <a:ext cx="322262" cy="323850"/>
            </a:xfrm>
            <a:custGeom>
              <a:avLst/>
              <a:gdLst>
                <a:gd name="T0" fmla="*/ 121 w 335"/>
                <a:gd name="T1" fmla="*/ 25 h 335"/>
                <a:gd name="T2" fmla="*/ 25 w 335"/>
                <a:gd name="T3" fmla="*/ 213 h 335"/>
                <a:gd name="T4" fmla="*/ 214 w 335"/>
                <a:gd name="T5" fmla="*/ 309 h 335"/>
                <a:gd name="T6" fmla="*/ 309 w 335"/>
                <a:gd name="T7" fmla="*/ 121 h 335"/>
                <a:gd name="T8" fmla="*/ 121 w 335"/>
                <a:gd name="T9" fmla="*/ 25 h 335"/>
                <a:gd name="T10" fmla="*/ 127 w 335"/>
                <a:gd name="T11" fmla="*/ 43 h 335"/>
                <a:gd name="T12" fmla="*/ 291 w 335"/>
                <a:gd name="T13" fmla="*/ 127 h 335"/>
                <a:gd name="T14" fmla="*/ 208 w 335"/>
                <a:gd name="T15" fmla="*/ 291 h 335"/>
                <a:gd name="T16" fmla="*/ 43 w 335"/>
                <a:gd name="T17" fmla="*/ 208 h 335"/>
                <a:gd name="T18" fmla="*/ 127 w 335"/>
                <a:gd name="T19" fmla="*/ 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5" h="335">
                  <a:moveTo>
                    <a:pt x="121" y="25"/>
                  </a:moveTo>
                  <a:cubicBezTo>
                    <a:pt x="43" y="51"/>
                    <a:pt x="0" y="135"/>
                    <a:pt x="25" y="213"/>
                  </a:cubicBezTo>
                  <a:cubicBezTo>
                    <a:pt x="51" y="292"/>
                    <a:pt x="135" y="335"/>
                    <a:pt x="214" y="309"/>
                  </a:cubicBezTo>
                  <a:cubicBezTo>
                    <a:pt x="292" y="284"/>
                    <a:pt x="335" y="200"/>
                    <a:pt x="309" y="121"/>
                  </a:cubicBezTo>
                  <a:cubicBezTo>
                    <a:pt x="284" y="43"/>
                    <a:pt x="200" y="0"/>
                    <a:pt x="121" y="25"/>
                  </a:cubicBezTo>
                  <a:close/>
                  <a:moveTo>
                    <a:pt x="127" y="43"/>
                  </a:moveTo>
                  <a:cubicBezTo>
                    <a:pt x="196" y="21"/>
                    <a:pt x="269" y="58"/>
                    <a:pt x="291" y="127"/>
                  </a:cubicBezTo>
                  <a:cubicBezTo>
                    <a:pt x="314" y="195"/>
                    <a:pt x="276" y="269"/>
                    <a:pt x="208" y="291"/>
                  </a:cubicBezTo>
                  <a:cubicBezTo>
                    <a:pt x="139" y="314"/>
                    <a:pt x="66" y="276"/>
                    <a:pt x="43" y="208"/>
                  </a:cubicBezTo>
                  <a:cubicBezTo>
                    <a:pt x="21" y="139"/>
                    <a:pt x="59" y="65"/>
                    <a:pt x="127" y="43"/>
                  </a:cubicBezTo>
                  <a:close/>
                </a:path>
              </a:pathLst>
            </a:custGeom>
            <a:grpFill/>
            <a:ln>
              <a:noFill/>
            </a:ln>
          </p:spPr>
          <p:txBody>
            <a:bodyPr/>
            <a:lstStyle/>
            <a:p>
              <a:pPr>
                <a:defRPr/>
              </a:pPr>
              <a:endParaRPr lang="en-US" sz="1350">
                <a:solidFill>
                  <a:srgbClr val="505050"/>
                </a:solidFill>
              </a:endParaRPr>
            </a:p>
          </p:txBody>
        </p:sp>
        <p:sp>
          <p:nvSpPr>
            <p:cNvPr id="30" name="Freeform 586"/>
            <p:cNvSpPr>
              <a:spLocks/>
            </p:cNvSpPr>
            <p:nvPr/>
          </p:nvSpPr>
          <p:spPr bwMode="auto">
            <a:xfrm>
              <a:off x="5456238" y="4125913"/>
              <a:ext cx="95250" cy="47625"/>
            </a:xfrm>
            <a:custGeom>
              <a:avLst/>
              <a:gdLst>
                <a:gd name="T0" fmla="*/ 56 w 60"/>
                <a:gd name="T1" fmla="*/ 0 h 30"/>
                <a:gd name="T2" fmla="*/ 0 w 60"/>
                <a:gd name="T3" fmla="*/ 19 h 30"/>
                <a:gd name="T4" fmla="*/ 4 w 60"/>
                <a:gd name="T5" fmla="*/ 30 h 30"/>
                <a:gd name="T6" fmla="*/ 60 w 60"/>
                <a:gd name="T7" fmla="*/ 12 h 30"/>
                <a:gd name="T8" fmla="*/ 56 w 60"/>
                <a:gd name="T9" fmla="*/ 0 h 30"/>
              </a:gdLst>
              <a:ahLst/>
              <a:cxnLst>
                <a:cxn ang="0">
                  <a:pos x="T0" y="T1"/>
                </a:cxn>
                <a:cxn ang="0">
                  <a:pos x="T2" y="T3"/>
                </a:cxn>
                <a:cxn ang="0">
                  <a:pos x="T4" y="T5"/>
                </a:cxn>
                <a:cxn ang="0">
                  <a:pos x="T6" y="T7"/>
                </a:cxn>
                <a:cxn ang="0">
                  <a:pos x="T8" y="T9"/>
                </a:cxn>
              </a:cxnLst>
              <a:rect l="0" t="0" r="r" b="b"/>
              <a:pathLst>
                <a:path w="60" h="30">
                  <a:moveTo>
                    <a:pt x="56" y="0"/>
                  </a:moveTo>
                  <a:lnTo>
                    <a:pt x="0" y="19"/>
                  </a:lnTo>
                  <a:lnTo>
                    <a:pt x="4" y="30"/>
                  </a:lnTo>
                  <a:lnTo>
                    <a:pt x="60" y="12"/>
                  </a:lnTo>
                  <a:lnTo>
                    <a:pt x="56" y="0"/>
                  </a:lnTo>
                  <a:close/>
                </a:path>
              </a:pathLst>
            </a:custGeom>
            <a:grpFill/>
            <a:ln>
              <a:noFill/>
            </a:ln>
          </p:spPr>
          <p:txBody>
            <a:bodyPr/>
            <a:lstStyle/>
            <a:p>
              <a:pPr>
                <a:defRPr/>
              </a:pPr>
              <a:endParaRPr lang="en-US" sz="1350">
                <a:solidFill>
                  <a:srgbClr val="505050"/>
                </a:solidFill>
              </a:endParaRPr>
            </a:p>
          </p:txBody>
        </p:sp>
        <p:sp>
          <p:nvSpPr>
            <p:cNvPr id="31" name="Freeform 587"/>
            <p:cNvSpPr>
              <a:spLocks noEditPoints="1"/>
            </p:cNvSpPr>
            <p:nvPr/>
          </p:nvSpPr>
          <p:spPr bwMode="auto">
            <a:xfrm>
              <a:off x="4664075" y="4522788"/>
              <a:ext cx="325437" cy="327025"/>
            </a:xfrm>
            <a:custGeom>
              <a:avLst/>
              <a:gdLst>
                <a:gd name="T0" fmla="*/ 81 w 338"/>
                <a:gd name="T1" fmla="*/ 290 h 339"/>
                <a:gd name="T2" fmla="*/ 290 w 338"/>
                <a:gd name="T3" fmla="*/ 257 h 339"/>
                <a:gd name="T4" fmla="*/ 257 w 338"/>
                <a:gd name="T5" fmla="*/ 48 h 339"/>
                <a:gd name="T6" fmla="*/ 48 w 338"/>
                <a:gd name="T7" fmla="*/ 81 h 339"/>
                <a:gd name="T8" fmla="*/ 81 w 338"/>
                <a:gd name="T9" fmla="*/ 290 h 339"/>
                <a:gd name="T10" fmla="*/ 246 w 338"/>
                <a:gd name="T11" fmla="*/ 64 h 339"/>
                <a:gd name="T12" fmla="*/ 275 w 338"/>
                <a:gd name="T13" fmla="*/ 246 h 339"/>
                <a:gd name="T14" fmla="*/ 92 w 338"/>
                <a:gd name="T15" fmla="*/ 275 h 339"/>
                <a:gd name="T16" fmla="*/ 64 w 338"/>
                <a:gd name="T17" fmla="*/ 93 h 339"/>
                <a:gd name="T18" fmla="*/ 246 w 338"/>
                <a:gd name="T19" fmla="*/ 64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339">
                  <a:moveTo>
                    <a:pt x="81" y="290"/>
                  </a:moveTo>
                  <a:cubicBezTo>
                    <a:pt x="148" y="339"/>
                    <a:pt x="241" y="324"/>
                    <a:pt x="290" y="257"/>
                  </a:cubicBezTo>
                  <a:cubicBezTo>
                    <a:pt x="338" y="190"/>
                    <a:pt x="324" y="97"/>
                    <a:pt x="257" y="48"/>
                  </a:cubicBezTo>
                  <a:cubicBezTo>
                    <a:pt x="190" y="0"/>
                    <a:pt x="97" y="15"/>
                    <a:pt x="48" y="81"/>
                  </a:cubicBezTo>
                  <a:cubicBezTo>
                    <a:pt x="0" y="148"/>
                    <a:pt x="15" y="242"/>
                    <a:pt x="81" y="290"/>
                  </a:cubicBezTo>
                  <a:close/>
                  <a:moveTo>
                    <a:pt x="246" y="64"/>
                  </a:moveTo>
                  <a:cubicBezTo>
                    <a:pt x="304" y="106"/>
                    <a:pt x="317" y="188"/>
                    <a:pt x="275" y="246"/>
                  </a:cubicBezTo>
                  <a:cubicBezTo>
                    <a:pt x="232" y="304"/>
                    <a:pt x="151" y="317"/>
                    <a:pt x="92" y="275"/>
                  </a:cubicBezTo>
                  <a:cubicBezTo>
                    <a:pt x="34" y="232"/>
                    <a:pt x="21" y="151"/>
                    <a:pt x="64" y="93"/>
                  </a:cubicBezTo>
                  <a:cubicBezTo>
                    <a:pt x="106" y="34"/>
                    <a:pt x="187" y="21"/>
                    <a:pt x="246" y="64"/>
                  </a:cubicBezTo>
                  <a:close/>
                </a:path>
              </a:pathLst>
            </a:custGeom>
            <a:grpFill/>
            <a:ln>
              <a:noFill/>
            </a:ln>
          </p:spPr>
          <p:txBody>
            <a:bodyPr/>
            <a:lstStyle/>
            <a:p>
              <a:pPr>
                <a:defRPr/>
              </a:pPr>
              <a:endParaRPr lang="en-US" sz="1350">
                <a:solidFill>
                  <a:srgbClr val="505050"/>
                </a:solidFill>
              </a:endParaRPr>
            </a:p>
          </p:txBody>
        </p:sp>
        <p:sp>
          <p:nvSpPr>
            <p:cNvPr id="32" name="Freeform 588"/>
            <p:cNvSpPr>
              <a:spLocks/>
            </p:cNvSpPr>
            <p:nvPr/>
          </p:nvSpPr>
          <p:spPr bwMode="auto">
            <a:xfrm>
              <a:off x="4892675" y="4502150"/>
              <a:ext cx="69850" cy="87313"/>
            </a:xfrm>
            <a:custGeom>
              <a:avLst/>
              <a:gdLst>
                <a:gd name="T0" fmla="*/ 0 w 44"/>
                <a:gd name="T1" fmla="*/ 48 h 55"/>
                <a:gd name="T2" fmla="*/ 35 w 44"/>
                <a:gd name="T3" fmla="*/ 0 h 55"/>
                <a:gd name="T4" fmla="*/ 44 w 44"/>
                <a:gd name="T5" fmla="*/ 7 h 55"/>
                <a:gd name="T6" fmla="*/ 9 w 44"/>
                <a:gd name="T7" fmla="*/ 55 h 55"/>
                <a:gd name="T8" fmla="*/ 0 w 44"/>
                <a:gd name="T9" fmla="*/ 48 h 55"/>
              </a:gdLst>
              <a:ahLst/>
              <a:cxnLst>
                <a:cxn ang="0">
                  <a:pos x="T0" y="T1"/>
                </a:cxn>
                <a:cxn ang="0">
                  <a:pos x="T2" y="T3"/>
                </a:cxn>
                <a:cxn ang="0">
                  <a:pos x="T4" y="T5"/>
                </a:cxn>
                <a:cxn ang="0">
                  <a:pos x="T6" y="T7"/>
                </a:cxn>
                <a:cxn ang="0">
                  <a:pos x="T8" y="T9"/>
                </a:cxn>
              </a:cxnLst>
              <a:rect l="0" t="0" r="r" b="b"/>
              <a:pathLst>
                <a:path w="44" h="55">
                  <a:moveTo>
                    <a:pt x="0" y="48"/>
                  </a:moveTo>
                  <a:lnTo>
                    <a:pt x="35" y="0"/>
                  </a:lnTo>
                  <a:lnTo>
                    <a:pt x="44" y="7"/>
                  </a:lnTo>
                  <a:lnTo>
                    <a:pt x="9" y="55"/>
                  </a:lnTo>
                  <a:lnTo>
                    <a:pt x="0" y="48"/>
                  </a:lnTo>
                  <a:close/>
                </a:path>
              </a:pathLst>
            </a:custGeom>
            <a:grpFill/>
            <a:ln>
              <a:noFill/>
            </a:ln>
          </p:spPr>
          <p:txBody>
            <a:bodyPr/>
            <a:lstStyle/>
            <a:p>
              <a:pPr>
                <a:defRPr/>
              </a:pPr>
              <a:endParaRPr lang="en-US" sz="1350">
                <a:solidFill>
                  <a:srgbClr val="505050"/>
                </a:solidFill>
              </a:endParaRPr>
            </a:p>
          </p:txBody>
        </p:sp>
        <p:sp>
          <p:nvSpPr>
            <p:cNvPr id="33" name="Freeform 589"/>
            <p:cNvSpPr>
              <a:spLocks noEditPoints="1"/>
            </p:cNvSpPr>
            <p:nvPr/>
          </p:nvSpPr>
          <p:spPr bwMode="auto">
            <a:xfrm>
              <a:off x="5291138" y="4522788"/>
              <a:ext cx="327025" cy="327025"/>
            </a:xfrm>
            <a:custGeom>
              <a:avLst/>
              <a:gdLst>
                <a:gd name="T0" fmla="*/ 257 w 339"/>
                <a:gd name="T1" fmla="*/ 290 h 339"/>
                <a:gd name="T2" fmla="*/ 290 w 339"/>
                <a:gd name="T3" fmla="*/ 81 h 339"/>
                <a:gd name="T4" fmla="*/ 81 w 339"/>
                <a:gd name="T5" fmla="*/ 48 h 339"/>
                <a:gd name="T6" fmla="*/ 48 w 339"/>
                <a:gd name="T7" fmla="*/ 257 h 339"/>
                <a:gd name="T8" fmla="*/ 257 w 339"/>
                <a:gd name="T9" fmla="*/ 290 h 339"/>
                <a:gd name="T10" fmla="*/ 93 w 339"/>
                <a:gd name="T11" fmla="*/ 64 h 339"/>
                <a:gd name="T12" fmla="*/ 275 w 339"/>
                <a:gd name="T13" fmla="*/ 93 h 339"/>
                <a:gd name="T14" fmla="*/ 246 w 339"/>
                <a:gd name="T15" fmla="*/ 275 h 339"/>
                <a:gd name="T16" fmla="*/ 64 w 339"/>
                <a:gd name="T17" fmla="*/ 246 h 339"/>
                <a:gd name="T18" fmla="*/ 93 w 339"/>
                <a:gd name="T19" fmla="*/ 64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 h="339">
                  <a:moveTo>
                    <a:pt x="257" y="290"/>
                  </a:moveTo>
                  <a:cubicBezTo>
                    <a:pt x="324" y="242"/>
                    <a:pt x="339" y="148"/>
                    <a:pt x="290" y="81"/>
                  </a:cubicBezTo>
                  <a:cubicBezTo>
                    <a:pt x="242" y="15"/>
                    <a:pt x="148" y="0"/>
                    <a:pt x="81" y="48"/>
                  </a:cubicBezTo>
                  <a:cubicBezTo>
                    <a:pt x="15" y="97"/>
                    <a:pt x="0" y="190"/>
                    <a:pt x="48" y="257"/>
                  </a:cubicBezTo>
                  <a:cubicBezTo>
                    <a:pt x="97" y="324"/>
                    <a:pt x="190" y="339"/>
                    <a:pt x="257" y="290"/>
                  </a:cubicBezTo>
                  <a:close/>
                  <a:moveTo>
                    <a:pt x="93" y="64"/>
                  </a:moveTo>
                  <a:cubicBezTo>
                    <a:pt x="151" y="21"/>
                    <a:pt x="232" y="34"/>
                    <a:pt x="275" y="93"/>
                  </a:cubicBezTo>
                  <a:cubicBezTo>
                    <a:pt x="317" y="151"/>
                    <a:pt x="304" y="232"/>
                    <a:pt x="246" y="275"/>
                  </a:cubicBezTo>
                  <a:cubicBezTo>
                    <a:pt x="188" y="317"/>
                    <a:pt x="106" y="304"/>
                    <a:pt x="64" y="246"/>
                  </a:cubicBezTo>
                  <a:cubicBezTo>
                    <a:pt x="21" y="188"/>
                    <a:pt x="34" y="106"/>
                    <a:pt x="93" y="64"/>
                  </a:cubicBezTo>
                  <a:close/>
                </a:path>
              </a:pathLst>
            </a:custGeom>
            <a:grpFill/>
            <a:ln>
              <a:noFill/>
            </a:ln>
          </p:spPr>
          <p:txBody>
            <a:bodyPr/>
            <a:lstStyle/>
            <a:p>
              <a:pPr>
                <a:defRPr/>
              </a:pPr>
              <a:endParaRPr lang="en-US" sz="1350">
                <a:solidFill>
                  <a:srgbClr val="505050"/>
                </a:solidFill>
              </a:endParaRPr>
            </a:p>
          </p:txBody>
        </p:sp>
        <p:sp>
          <p:nvSpPr>
            <p:cNvPr id="34" name="Freeform 590"/>
            <p:cNvSpPr>
              <a:spLocks/>
            </p:cNvSpPr>
            <p:nvPr/>
          </p:nvSpPr>
          <p:spPr bwMode="auto">
            <a:xfrm>
              <a:off x="5318125" y="4502150"/>
              <a:ext cx="69850" cy="87313"/>
            </a:xfrm>
            <a:custGeom>
              <a:avLst/>
              <a:gdLst>
                <a:gd name="T0" fmla="*/ 35 w 44"/>
                <a:gd name="T1" fmla="*/ 55 h 55"/>
                <a:gd name="T2" fmla="*/ 0 w 44"/>
                <a:gd name="T3" fmla="*/ 7 h 55"/>
                <a:gd name="T4" fmla="*/ 9 w 44"/>
                <a:gd name="T5" fmla="*/ 0 h 55"/>
                <a:gd name="T6" fmla="*/ 44 w 44"/>
                <a:gd name="T7" fmla="*/ 48 h 55"/>
                <a:gd name="T8" fmla="*/ 35 w 44"/>
                <a:gd name="T9" fmla="*/ 55 h 55"/>
              </a:gdLst>
              <a:ahLst/>
              <a:cxnLst>
                <a:cxn ang="0">
                  <a:pos x="T0" y="T1"/>
                </a:cxn>
                <a:cxn ang="0">
                  <a:pos x="T2" y="T3"/>
                </a:cxn>
                <a:cxn ang="0">
                  <a:pos x="T4" y="T5"/>
                </a:cxn>
                <a:cxn ang="0">
                  <a:pos x="T6" y="T7"/>
                </a:cxn>
                <a:cxn ang="0">
                  <a:pos x="T8" y="T9"/>
                </a:cxn>
              </a:cxnLst>
              <a:rect l="0" t="0" r="r" b="b"/>
              <a:pathLst>
                <a:path w="44" h="55">
                  <a:moveTo>
                    <a:pt x="35" y="55"/>
                  </a:moveTo>
                  <a:lnTo>
                    <a:pt x="0" y="7"/>
                  </a:lnTo>
                  <a:lnTo>
                    <a:pt x="9" y="0"/>
                  </a:lnTo>
                  <a:lnTo>
                    <a:pt x="44" y="48"/>
                  </a:lnTo>
                  <a:lnTo>
                    <a:pt x="35" y="55"/>
                  </a:lnTo>
                  <a:close/>
                </a:path>
              </a:pathLst>
            </a:custGeom>
            <a:grpFill/>
            <a:ln>
              <a:noFill/>
            </a:ln>
          </p:spPr>
          <p:txBody>
            <a:bodyPr/>
            <a:lstStyle/>
            <a:p>
              <a:pPr>
                <a:defRPr/>
              </a:pPr>
              <a:endParaRPr lang="en-US" sz="1350">
                <a:solidFill>
                  <a:srgbClr val="505050"/>
                </a:solidFill>
              </a:endParaRPr>
            </a:p>
          </p:txBody>
        </p:sp>
        <p:sp>
          <p:nvSpPr>
            <p:cNvPr id="35" name="Freeform 591"/>
            <p:cNvSpPr>
              <a:spLocks noEditPoints="1"/>
            </p:cNvSpPr>
            <p:nvPr/>
          </p:nvSpPr>
          <p:spPr bwMode="auto">
            <a:xfrm>
              <a:off x="5048250" y="3630613"/>
              <a:ext cx="176212" cy="169863"/>
            </a:xfrm>
            <a:custGeom>
              <a:avLst/>
              <a:gdLst>
                <a:gd name="T0" fmla="*/ 170 w 183"/>
                <a:gd name="T1" fmla="*/ 103 h 177"/>
                <a:gd name="T2" fmla="*/ 169 w 183"/>
                <a:gd name="T3" fmla="*/ 99 h 177"/>
                <a:gd name="T4" fmla="*/ 160 w 183"/>
                <a:gd name="T5" fmla="*/ 97 h 177"/>
                <a:gd name="T6" fmla="*/ 175 w 183"/>
                <a:gd name="T7" fmla="*/ 97 h 177"/>
                <a:gd name="T8" fmla="*/ 183 w 183"/>
                <a:gd name="T9" fmla="*/ 0 h 177"/>
                <a:gd name="T10" fmla="*/ 65 w 183"/>
                <a:gd name="T11" fmla="*/ 4 h 177"/>
                <a:gd name="T12" fmla="*/ 59 w 183"/>
                <a:gd name="T13" fmla="*/ 86 h 177"/>
                <a:gd name="T14" fmla="*/ 70 w 183"/>
                <a:gd name="T15" fmla="*/ 88 h 177"/>
                <a:gd name="T16" fmla="*/ 63 w 183"/>
                <a:gd name="T17" fmla="*/ 88 h 177"/>
                <a:gd name="T18" fmla="*/ 61 w 183"/>
                <a:gd name="T19" fmla="*/ 92 h 177"/>
                <a:gd name="T20" fmla="*/ 14 w 183"/>
                <a:gd name="T21" fmla="*/ 121 h 177"/>
                <a:gd name="T22" fmla="*/ 0 w 183"/>
                <a:gd name="T23" fmla="*/ 133 h 177"/>
                <a:gd name="T24" fmla="*/ 3 w 183"/>
                <a:gd name="T25" fmla="*/ 143 h 177"/>
                <a:gd name="T26" fmla="*/ 4 w 183"/>
                <a:gd name="T27" fmla="*/ 144 h 177"/>
                <a:gd name="T28" fmla="*/ 5 w 183"/>
                <a:gd name="T29" fmla="*/ 145 h 177"/>
                <a:gd name="T30" fmla="*/ 9 w 183"/>
                <a:gd name="T31" fmla="*/ 148 h 177"/>
                <a:gd name="T32" fmla="*/ 138 w 183"/>
                <a:gd name="T33" fmla="*/ 177 h 177"/>
                <a:gd name="T34" fmla="*/ 158 w 183"/>
                <a:gd name="T35" fmla="*/ 145 h 177"/>
                <a:gd name="T36" fmla="*/ 165 w 183"/>
                <a:gd name="T37" fmla="*/ 133 h 177"/>
                <a:gd name="T38" fmla="*/ 168 w 183"/>
                <a:gd name="T39" fmla="*/ 130 h 177"/>
                <a:gd name="T40" fmla="*/ 174 w 183"/>
                <a:gd name="T41" fmla="*/ 104 h 177"/>
                <a:gd name="T42" fmla="*/ 170 w 183"/>
                <a:gd name="T43" fmla="*/ 103 h 177"/>
                <a:gd name="T44" fmla="*/ 78 w 183"/>
                <a:gd name="T45" fmla="*/ 131 h 177"/>
                <a:gd name="T46" fmla="*/ 56 w 183"/>
                <a:gd name="T47" fmla="*/ 126 h 177"/>
                <a:gd name="T48" fmla="*/ 65 w 183"/>
                <a:gd name="T49" fmla="*/ 119 h 177"/>
                <a:gd name="T50" fmla="*/ 88 w 183"/>
                <a:gd name="T51" fmla="*/ 123 h 177"/>
                <a:gd name="T52" fmla="*/ 78 w 183"/>
                <a:gd name="T53" fmla="*/ 131 h 177"/>
                <a:gd name="T54" fmla="*/ 145 w 183"/>
                <a:gd name="T55" fmla="*/ 127 h 177"/>
                <a:gd name="T56" fmla="*/ 43 w 183"/>
                <a:gd name="T57" fmla="*/ 111 h 177"/>
                <a:gd name="T58" fmla="*/ 64 w 183"/>
                <a:gd name="T59" fmla="*/ 97 h 177"/>
                <a:gd name="T60" fmla="*/ 157 w 183"/>
                <a:gd name="T61" fmla="*/ 110 h 177"/>
                <a:gd name="T62" fmla="*/ 145 w 183"/>
                <a:gd name="T63" fmla="*/ 127 h 177"/>
                <a:gd name="T64" fmla="*/ 70 w 183"/>
                <a:gd name="T65" fmla="*/ 80 h 177"/>
                <a:gd name="T66" fmla="*/ 75 w 183"/>
                <a:gd name="T67" fmla="*/ 11 h 177"/>
                <a:gd name="T68" fmla="*/ 171 w 183"/>
                <a:gd name="T69" fmla="*/ 8 h 177"/>
                <a:gd name="T70" fmla="*/ 162 w 183"/>
                <a:gd name="T71" fmla="*/ 89 h 177"/>
                <a:gd name="T72" fmla="*/ 70 w 183"/>
                <a:gd name="T73" fmla="*/ 8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3" h="177">
                  <a:moveTo>
                    <a:pt x="170" y="103"/>
                  </a:moveTo>
                  <a:cubicBezTo>
                    <a:pt x="169" y="102"/>
                    <a:pt x="170" y="99"/>
                    <a:pt x="169" y="99"/>
                  </a:cubicBezTo>
                  <a:cubicBezTo>
                    <a:pt x="166" y="98"/>
                    <a:pt x="162" y="99"/>
                    <a:pt x="160" y="97"/>
                  </a:cubicBezTo>
                  <a:cubicBezTo>
                    <a:pt x="165" y="96"/>
                    <a:pt x="171" y="98"/>
                    <a:pt x="175" y="97"/>
                  </a:cubicBezTo>
                  <a:cubicBezTo>
                    <a:pt x="178" y="64"/>
                    <a:pt x="183" y="0"/>
                    <a:pt x="183" y="0"/>
                  </a:cubicBezTo>
                  <a:cubicBezTo>
                    <a:pt x="65" y="4"/>
                    <a:pt x="65" y="4"/>
                    <a:pt x="65" y="4"/>
                  </a:cubicBezTo>
                  <a:cubicBezTo>
                    <a:pt x="65" y="4"/>
                    <a:pt x="61" y="58"/>
                    <a:pt x="59" y="86"/>
                  </a:cubicBezTo>
                  <a:cubicBezTo>
                    <a:pt x="63" y="86"/>
                    <a:pt x="68" y="86"/>
                    <a:pt x="70" y="88"/>
                  </a:cubicBezTo>
                  <a:cubicBezTo>
                    <a:pt x="67" y="88"/>
                    <a:pt x="65" y="87"/>
                    <a:pt x="63" y="88"/>
                  </a:cubicBezTo>
                  <a:cubicBezTo>
                    <a:pt x="62" y="89"/>
                    <a:pt x="62" y="91"/>
                    <a:pt x="61" y="92"/>
                  </a:cubicBezTo>
                  <a:cubicBezTo>
                    <a:pt x="47" y="101"/>
                    <a:pt x="30" y="112"/>
                    <a:pt x="14" y="121"/>
                  </a:cubicBezTo>
                  <a:cubicBezTo>
                    <a:pt x="10" y="123"/>
                    <a:pt x="1" y="128"/>
                    <a:pt x="0" y="133"/>
                  </a:cubicBezTo>
                  <a:cubicBezTo>
                    <a:pt x="0" y="136"/>
                    <a:pt x="2" y="140"/>
                    <a:pt x="3" y="143"/>
                  </a:cubicBezTo>
                  <a:cubicBezTo>
                    <a:pt x="3" y="143"/>
                    <a:pt x="3" y="144"/>
                    <a:pt x="4" y="144"/>
                  </a:cubicBezTo>
                  <a:cubicBezTo>
                    <a:pt x="4" y="144"/>
                    <a:pt x="4" y="144"/>
                    <a:pt x="5" y="145"/>
                  </a:cubicBezTo>
                  <a:cubicBezTo>
                    <a:pt x="6" y="145"/>
                    <a:pt x="7" y="147"/>
                    <a:pt x="9" y="148"/>
                  </a:cubicBezTo>
                  <a:cubicBezTo>
                    <a:pt x="18" y="151"/>
                    <a:pt x="122" y="176"/>
                    <a:pt x="138" y="177"/>
                  </a:cubicBezTo>
                  <a:cubicBezTo>
                    <a:pt x="145" y="168"/>
                    <a:pt x="152" y="155"/>
                    <a:pt x="158" y="145"/>
                  </a:cubicBezTo>
                  <a:cubicBezTo>
                    <a:pt x="161" y="141"/>
                    <a:pt x="163" y="136"/>
                    <a:pt x="165" y="133"/>
                  </a:cubicBezTo>
                  <a:cubicBezTo>
                    <a:pt x="166" y="132"/>
                    <a:pt x="167" y="131"/>
                    <a:pt x="168" y="130"/>
                  </a:cubicBezTo>
                  <a:cubicBezTo>
                    <a:pt x="173" y="123"/>
                    <a:pt x="177" y="114"/>
                    <a:pt x="174" y="104"/>
                  </a:cubicBezTo>
                  <a:cubicBezTo>
                    <a:pt x="174" y="103"/>
                    <a:pt x="171" y="104"/>
                    <a:pt x="170" y="103"/>
                  </a:cubicBezTo>
                  <a:close/>
                  <a:moveTo>
                    <a:pt x="78" y="131"/>
                  </a:moveTo>
                  <a:cubicBezTo>
                    <a:pt x="56" y="126"/>
                    <a:pt x="56" y="126"/>
                    <a:pt x="56" y="126"/>
                  </a:cubicBezTo>
                  <a:cubicBezTo>
                    <a:pt x="65" y="119"/>
                    <a:pt x="65" y="119"/>
                    <a:pt x="65" y="119"/>
                  </a:cubicBezTo>
                  <a:cubicBezTo>
                    <a:pt x="88" y="123"/>
                    <a:pt x="88" y="123"/>
                    <a:pt x="88" y="123"/>
                  </a:cubicBezTo>
                  <a:lnTo>
                    <a:pt x="78" y="131"/>
                  </a:lnTo>
                  <a:close/>
                  <a:moveTo>
                    <a:pt x="145" y="127"/>
                  </a:moveTo>
                  <a:cubicBezTo>
                    <a:pt x="43" y="111"/>
                    <a:pt x="43" y="111"/>
                    <a:pt x="43" y="111"/>
                  </a:cubicBezTo>
                  <a:cubicBezTo>
                    <a:pt x="64" y="97"/>
                    <a:pt x="64" y="97"/>
                    <a:pt x="64" y="97"/>
                  </a:cubicBezTo>
                  <a:cubicBezTo>
                    <a:pt x="157" y="110"/>
                    <a:pt x="157" y="110"/>
                    <a:pt x="157" y="110"/>
                  </a:cubicBezTo>
                  <a:lnTo>
                    <a:pt x="145" y="127"/>
                  </a:lnTo>
                  <a:close/>
                  <a:moveTo>
                    <a:pt x="70" y="80"/>
                  </a:moveTo>
                  <a:cubicBezTo>
                    <a:pt x="75" y="11"/>
                    <a:pt x="75" y="11"/>
                    <a:pt x="75" y="11"/>
                  </a:cubicBezTo>
                  <a:cubicBezTo>
                    <a:pt x="171" y="8"/>
                    <a:pt x="171" y="8"/>
                    <a:pt x="171" y="8"/>
                  </a:cubicBezTo>
                  <a:cubicBezTo>
                    <a:pt x="162" y="89"/>
                    <a:pt x="162" y="89"/>
                    <a:pt x="162" y="89"/>
                  </a:cubicBezTo>
                  <a:lnTo>
                    <a:pt x="70" y="80"/>
                  </a:lnTo>
                  <a:close/>
                </a:path>
              </a:pathLst>
            </a:custGeom>
            <a:grpFill/>
            <a:ln>
              <a:noFill/>
            </a:ln>
          </p:spPr>
          <p:txBody>
            <a:bodyPr/>
            <a:lstStyle/>
            <a:p>
              <a:pPr>
                <a:defRPr/>
              </a:pPr>
              <a:endParaRPr lang="en-US" sz="1350">
                <a:solidFill>
                  <a:srgbClr val="505050"/>
                </a:solidFill>
              </a:endParaRPr>
            </a:p>
          </p:txBody>
        </p:sp>
        <p:sp>
          <p:nvSpPr>
            <p:cNvPr id="36" name="Freeform 592"/>
            <p:cNvSpPr>
              <a:spLocks noEditPoints="1"/>
            </p:cNvSpPr>
            <p:nvPr/>
          </p:nvSpPr>
          <p:spPr bwMode="auto">
            <a:xfrm>
              <a:off x="5583238" y="3995738"/>
              <a:ext cx="168275" cy="190500"/>
            </a:xfrm>
            <a:custGeom>
              <a:avLst/>
              <a:gdLst>
                <a:gd name="T0" fmla="*/ 174 w 175"/>
                <a:gd name="T1" fmla="*/ 159 h 197"/>
                <a:gd name="T2" fmla="*/ 169 w 175"/>
                <a:gd name="T3" fmla="*/ 158 h 197"/>
                <a:gd name="T4" fmla="*/ 168 w 175"/>
                <a:gd name="T5" fmla="*/ 55 h 197"/>
                <a:gd name="T6" fmla="*/ 96 w 175"/>
                <a:gd name="T7" fmla="*/ 0 h 197"/>
                <a:gd name="T8" fmla="*/ 18 w 175"/>
                <a:gd name="T9" fmla="*/ 55 h 197"/>
                <a:gd name="T10" fmla="*/ 16 w 175"/>
                <a:gd name="T11" fmla="*/ 159 h 197"/>
                <a:gd name="T12" fmla="*/ 1 w 175"/>
                <a:gd name="T13" fmla="*/ 162 h 197"/>
                <a:gd name="T14" fmla="*/ 0 w 175"/>
                <a:gd name="T15" fmla="*/ 165 h 197"/>
                <a:gd name="T16" fmla="*/ 87 w 175"/>
                <a:gd name="T17" fmla="*/ 197 h 197"/>
                <a:gd name="T18" fmla="*/ 175 w 175"/>
                <a:gd name="T19" fmla="*/ 167 h 197"/>
                <a:gd name="T20" fmla="*/ 174 w 175"/>
                <a:gd name="T21" fmla="*/ 159 h 197"/>
                <a:gd name="T22" fmla="*/ 20 w 175"/>
                <a:gd name="T23" fmla="*/ 57 h 197"/>
                <a:gd name="T24" fmla="*/ 96 w 175"/>
                <a:gd name="T25" fmla="*/ 4 h 197"/>
                <a:gd name="T26" fmla="*/ 98 w 175"/>
                <a:gd name="T27" fmla="*/ 176 h 197"/>
                <a:gd name="T28" fmla="*/ 19 w 175"/>
                <a:gd name="T29" fmla="*/ 158 h 197"/>
                <a:gd name="T30" fmla="*/ 20 w 175"/>
                <a:gd name="T31" fmla="*/ 57 h 197"/>
                <a:gd name="T32" fmla="*/ 87 w 175"/>
                <a:gd name="T33" fmla="*/ 191 h 197"/>
                <a:gd name="T34" fmla="*/ 3 w 175"/>
                <a:gd name="T35" fmla="*/ 163 h 197"/>
                <a:gd name="T36" fmla="*/ 17 w 175"/>
                <a:gd name="T37" fmla="*/ 160 h 197"/>
                <a:gd name="T38" fmla="*/ 19 w 175"/>
                <a:gd name="T39" fmla="*/ 160 h 197"/>
                <a:gd name="T40" fmla="*/ 98 w 175"/>
                <a:gd name="T41" fmla="*/ 179 h 197"/>
                <a:gd name="T42" fmla="*/ 134 w 175"/>
                <a:gd name="T43" fmla="*/ 177 h 197"/>
                <a:gd name="T44" fmla="*/ 87 w 175"/>
                <a:gd name="T45" fmla="*/ 191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5" h="197">
                  <a:moveTo>
                    <a:pt x="174" y="159"/>
                  </a:moveTo>
                  <a:cubicBezTo>
                    <a:pt x="172" y="158"/>
                    <a:pt x="171" y="158"/>
                    <a:pt x="169" y="158"/>
                  </a:cubicBezTo>
                  <a:cubicBezTo>
                    <a:pt x="169" y="154"/>
                    <a:pt x="168" y="55"/>
                    <a:pt x="168" y="55"/>
                  </a:cubicBezTo>
                  <a:cubicBezTo>
                    <a:pt x="96" y="0"/>
                    <a:pt x="96" y="0"/>
                    <a:pt x="96" y="0"/>
                  </a:cubicBezTo>
                  <a:cubicBezTo>
                    <a:pt x="18" y="55"/>
                    <a:pt x="18" y="55"/>
                    <a:pt x="18" y="55"/>
                  </a:cubicBezTo>
                  <a:cubicBezTo>
                    <a:pt x="18" y="55"/>
                    <a:pt x="17" y="157"/>
                    <a:pt x="16" y="159"/>
                  </a:cubicBezTo>
                  <a:cubicBezTo>
                    <a:pt x="11" y="160"/>
                    <a:pt x="6" y="161"/>
                    <a:pt x="1" y="162"/>
                  </a:cubicBezTo>
                  <a:cubicBezTo>
                    <a:pt x="1" y="163"/>
                    <a:pt x="1" y="164"/>
                    <a:pt x="0" y="165"/>
                  </a:cubicBezTo>
                  <a:cubicBezTo>
                    <a:pt x="29" y="176"/>
                    <a:pt x="57" y="186"/>
                    <a:pt x="87" y="197"/>
                  </a:cubicBezTo>
                  <a:cubicBezTo>
                    <a:pt x="117" y="187"/>
                    <a:pt x="139" y="179"/>
                    <a:pt x="175" y="167"/>
                  </a:cubicBezTo>
                  <a:cubicBezTo>
                    <a:pt x="175" y="164"/>
                    <a:pt x="175" y="162"/>
                    <a:pt x="174" y="159"/>
                  </a:cubicBezTo>
                  <a:close/>
                  <a:moveTo>
                    <a:pt x="20" y="57"/>
                  </a:moveTo>
                  <a:cubicBezTo>
                    <a:pt x="96" y="4"/>
                    <a:pt x="96" y="4"/>
                    <a:pt x="96" y="4"/>
                  </a:cubicBezTo>
                  <a:cubicBezTo>
                    <a:pt x="98" y="176"/>
                    <a:pt x="98" y="176"/>
                    <a:pt x="98" y="176"/>
                  </a:cubicBezTo>
                  <a:cubicBezTo>
                    <a:pt x="91" y="176"/>
                    <a:pt x="25" y="160"/>
                    <a:pt x="19" y="158"/>
                  </a:cubicBezTo>
                  <a:cubicBezTo>
                    <a:pt x="19" y="154"/>
                    <a:pt x="20" y="57"/>
                    <a:pt x="20" y="57"/>
                  </a:cubicBezTo>
                  <a:close/>
                  <a:moveTo>
                    <a:pt x="87" y="191"/>
                  </a:moveTo>
                  <a:cubicBezTo>
                    <a:pt x="74" y="187"/>
                    <a:pt x="10" y="165"/>
                    <a:pt x="3" y="163"/>
                  </a:cubicBezTo>
                  <a:cubicBezTo>
                    <a:pt x="8" y="162"/>
                    <a:pt x="13" y="161"/>
                    <a:pt x="17" y="160"/>
                  </a:cubicBezTo>
                  <a:cubicBezTo>
                    <a:pt x="18" y="160"/>
                    <a:pt x="19" y="160"/>
                    <a:pt x="19" y="160"/>
                  </a:cubicBezTo>
                  <a:cubicBezTo>
                    <a:pt x="27" y="162"/>
                    <a:pt x="98" y="179"/>
                    <a:pt x="98" y="179"/>
                  </a:cubicBezTo>
                  <a:cubicBezTo>
                    <a:pt x="134" y="177"/>
                    <a:pt x="134" y="177"/>
                    <a:pt x="134" y="177"/>
                  </a:cubicBezTo>
                  <a:cubicBezTo>
                    <a:pt x="117" y="182"/>
                    <a:pt x="96" y="189"/>
                    <a:pt x="87" y="191"/>
                  </a:cubicBezTo>
                  <a:close/>
                </a:path>
              </a:pathLst>
            </a:custGeom>
            <a:grpFill/>
            <a:ln>
              <a:noFill/>
            </a:ln>
          </p:spPr>
          <p:txBody>
            <a:bodyPr/>
            <a:lstStyle/>
            <a:p>
              <a:pPr>
                <a:defRPr/>
              </a:pPr>
              <a:endParaRPr lang="en-US" sz="1350">
                <a:solidFill>
                  <a:srgbClr val="505050"/>
                </a:solidFill>
              </a:endParaRPr>
            </a:p>
          </p:txBody>
        </p:sp>
        <p:sp>
          <p:nvSpPr>
            <p:cNvPr id="37" name="Freeform 593"/>
            <p:cNvSpPr>
              <a:spLocks/>
            </p:cNvSpPr>
            <p:nvPr/>
          </p:nvSpPr>
          <p:spPr bwMode="auto">
            <a:xfrm>
              <a:off x="5605463" y="4011613"/>
              <a:ext cx="65087" cy="49213"/>
            </a:xfrm>
            <a:custGeom>
              <a:avLst/>
              <a:gdLst>
                <a:gd name="T0" fmla="*/ 41 w 41"/>
                <a:gd name="T1" fmla="*/ 0 h 31"/>
                <a:gd name="T2" fmla="*/ 0 w 41"/>
                <a:gd name="T3" fmla="*/ 26 h 31"/>
                <a:gd name="T4" fmla="*/ 0 w 41"/>
                <a:gd name="T5" fmla="*/ 31 h 31"/>
                <a:gd name="T6" fmla="*/ 41 w 41"/>
                <a:gd name="T7" fmla="*/ 9 h 31"/>
                <a:gd name="T8" fmla="*/ 41 w 41"/>
                <a:gd name="T9" fmla="*/ 0 h 31"/>
              </a:gdLst>
              <a:ahLst/>
              <a:cxnLst>
                <a:cxn ang="0">
                  <a:pos x="T0" y="T1"/>
                </a:cxn>
                <a:cxn ang="0">
                  <a:pos x="T2" y="T3"/>
                </a:cxn>
                <a:cxn ang="0">
                  <a:pos x="T4" y="T5"/>
                </a:cxn>
                <a:cxn ang="0">
                  <a:pos x="T6" y="T7"/>
                </a:cxn>
                <a:cxn ang="0">
                  <a:pos x="T8" y="T9"/>
                </a:cxn>
              </a:cxnLst>
              <a:rect l="0" t="0" r="r" b="b"/>
              <a:pathLst>
                <a:path w="41" h="31">
                  <a:moveTo>
                    <a:pt x="41" y="0"/>
                  </a:moveTo>
                  <a:lnTo>
                    <a:pt x="0" y="26"/>
                  </a:lnTo>
                  <a:lnTo>
                    <a:pt x="0" y="31"/>
                  </a:lnTo>
                  <a:lnTo>
                    <a:pt x="41" y="9"/>
                  </a:lnTo>
                  <a:lnTo>
                    <a:pt x="41" y="0"/>
                  </a:lnTo>
                  <a:close/>
                </a:path>
              </a:pathLst>
            </a:custGeom>
            <a:grpFill/>
            <a:ln>
              <a:noFill/>
            </a:ln>
          </p:spPr>
          <p:txBody>
            <a:bodyPr/>
            <a:lstStyle/>
            <a:p>
              <a:pPr>
                <a:defRPr/>
              </a:pPr>
              <a:endParaRPr lang="en-US" sz="1350">
                <a:solidFill>
                  <a:srgbClr val="505050"/>
                </a:solidFill>
              </a:endParaRPr>
            </a:p>
          </p:txBody>
        </p:sp>
        <p:sp>
          <p:nvSpPr>
            <p:cNvPr id="38" name="Freeform 594"/>
            <p:cNvSpPr>
              <a:spLocks/>
            </p:cNvSpPr>
            <p:nvPr/>
          </p:nvSpPr>
          <p:spPr bwMode="auto">
            <a:xfrm>
              <a:off x="5605463" y="4121150"/>
              <a:ext cx="66675" cy="14288"/>
            </a:xfrm>
            <a:custGeom>
              <a:avLst/>
              <a:gdLst>
                <a:gd name="T0" fmla="*/ 42 w 42"/>
                <a:gd name="T1" fmla="*/ 0 h 9"/>
                <a:gd name="T2" fmla="*/ 0 w 42"/>
                <a:gd name="T3" fmla="*/ 1 h 9"/>
                <a:gd name="T4" fmla="*/ 0 w 42"/>
                <a:gd name="T5" fmla="*/ 7 h 9"/>
                <a:gd name="T6" fmla="*/ 42 w 42"/>
                <a:gd name="T7" fmla="*/ 9 h 9"/>
                <a:gd name="T8" fmla="*/ 42 w 42"/>
                <a:gd name="T9" fmla="*/ 0 h 9"/>
              </a:gdLst>
              <a:ahLst/>
              <a:cxnLst>
                <a:cxn ang="0">
                  <a:pos x="T0" y="T1"/>
                </a:cxn>
                <a:cxn ang="0">
                  <a:pos x="T2" y="T3"/>
                </a:cxn>
                <a:cxn ang="0">
                  <a:pos x="T4" y="T5"/>
                </a:cxn>
                <a:cxn ang="0">
                  <a:pos x="T6" y="T7"/>
                </a:cxn>
                <a:cxn ang="0">
                  <a:pos x="T8" y="T9"/>
                </a:cxn>
              </a:cxnLst>
              <a:rect l="0" t="0" r="r" b="b"/>
              <a:pathLst>
                <a:path w="42" h="9">
                  <a:moveTo>
                    <a:pt x="42" y="0"/>
                  </a:moveTo>
                  <a:lnTo>
                    <a:pt x="0" y="1"/>
                  </a:lnTo>
                  <a:lnTo>
                    <a:pt x="0" y="7"/>
                  </a:lnTo>
                  <a:lnTo>
                    <a:pt x="42" y="9"/>
                  </a:lnTo>
                  <a:lnTo>
                    <a:pt x="42" y="0"/>
                  </a:lnTo>
                  <a:close/>
                </a:path>
              </a:pathLst>
            </a:custGeom>
            <a:grpFill/>
            <a:ln>
              <a:noFill/>
            </a:ln>
          </p:spPr>
          <p:txBody>
            <a:bodyPr/>
            <a:lstStyle/>
            <a:p>
              <a:pPr>
                <a:defRPr/>
              </a:pPr>
              <a:endParaRPr lang="en-US" sz="1350">
                <a:solidFill>
                  <a:srgbClr val="505050"/>
                </a:solidFill>
              </a:endParaRPr>
            </a:p>
          </p:txBody>
        </p:sp>
        <p:sp>
          <p:nvSpPr>
            <p:cNvPr id="39" name="Freeform 595"/>
            <p:cNvSpPr>
              <a:spLocks/>
            </p:cNvSpPr>
            <p:nvPr/>
          </p:nvSpPr>
          <p:spPr bwMode="auto">
            <a:xfrm>
              <a:off x="5605463" y="4137025"/>
              <a:ext cx="66675" cy="20638"/>
            </a:xfrm>
            <a:custGeom>
              <a:avLst/>
              <a:gdLst>
                <a:gd name="T0" fmla="*/ 42 w 42"/>
                <a:gd name="T1" fmla="*/ 4 h 13"/>
                <a:gd name="T2" fmla="*/ 0 w 42"/>
                <a:gd name="T3" fmla="*/ 0 h 13"/>
                <a:gd name="T4" fmla="*/ 0 w 42"/>
                <a:gd name="T5" fmla="*/ 5 h 13"/>
                <a:gd name="T6" fmla="*/ 42 w 42"/>
                <a:gd name="T7" fmla="*/ 13 h 13"/>
                <a:gd name="T8" fmla="*/ 42 w 42"/>
                <a:gd name="T9" fmla="*/ 4 h 13"/>
              </a:gdLst>
              <a:ahLst/>
              <a:cxnLst>
                <a:cxn ang="0">
                  <a:pos x="T0" y="T1"/>
                </a:cxn>
                <a:cxn ang="0">
                  <a:pos x="T2" y="T3"/>
                </a:cxn>
                <a:cxn ang="0">
                  <a:pos x="T4" y="T5"/>
                </a:cxn>
                <a:cxn ang="0">
                  <a:pos x="T6" y="T7"/>
                </a:cxn>
                <a:cxn ang="0">
                  <a:pos x="T8" y="T9"/>
                </a:cxn>
              </a:cxnLst>
              <a:rect l="0" t="0" r="r" b="b"/>
              <a:pathLst>
                <a:path w="42" h="13">
                  <a:moveTo>
                    <a:pt x="42" y="4"/>
                  </a:moveTo>
                  <a:lnTo>
                    <a:pt x="0" y="0"/>
                  </a:lnTo>
                  <a:lnTo>
                    <a:pt x="0" y="5"/>
                  </a:lnTo>
                  <a:lnTo>
                    <a:pt x="42" y="13"/>
                  </a:lnTo>
                  <a:lnTo>
                    <a:pt x="42" y="4"/>
                  </a:lnTo>
                  <a:close/>
                </a:path>
              </a:pathLst>
            </a:custGeom>
            <a:grpFill/>
            <a:ln>
              <a:noFill/>
            </a:ln>
          </p:spPr>
          <p:txBody>
            <a:bodyPr/>
            <a:lstStyle/>
            <a:p>
              <a:pPr>
                <a:defRPr/>
              </a:pPr>
              <a:endParaRPr lang="en-US" sz="1350">
                <a:solidFill>
                  <a:srgbClr val="505050"/>
                </a:solidFill>
              </a:endParaRPr>
            </a:p>
          </p:txBody>
        </p:sp>
        <p:sp>
          <p:nvSpPr>
            <p:cNvPr id="40" name="Freeform 596"/>
            <p:cNvSpPr>
              <a:spLocks/>
            </p:cNvSpPr>
            <p:nvPr/>
          </p:nvSpPr>
          <p:spPr bwMode="auto">
            <a:xfrm>
              <a:off x="5605463" y="4033838"/>
              <a:ext cx="65087" cy="41275"/>
            </a:xfrm>
            <a:custGeom>
              <a:avLst/>
              <a:gdLst>
                <a:gd name="T0" fmla="*/ 41 w 41"/>
                <a:gd name="T1" fmla="*/ 0 h 26"/>
                <a:gd name="T2" fmla="*/ 0 w 41"/>
                <a:gd name="T3" fmla="*/ 20 h 26"/>
                <a:gd name="T4" fmla="*/ 0 w 41"/>
                <a:gd name="T5" fmla="*/ 26 h 26"/>
                <a:gd name="T6" fmla="*/ 41 w 41"/>
                <a:gd name="T7" fmla="*/ 9 h 26"/>
                <a:gd name="T8" fmla="*/ 41 w 41"/>
                <a:gd name="T9" fmla="*/ 0 h 26"/>
              </a:gdLst>
              <a:ahLst/>
              <a:cxnLst>
                <a:cxn ang="0">
                  <a:pos x="T0" y="T1"/>
                </a:cxn>
                <a:cxn ang="0">
                  <a:pos x="T2" y="T3"/>
                </a:cxn>
                <a:cxn ang="0">
                  <a:pos x="T4" y="T5"/>
                </a:cxn>
                <a:cxn ang="0">
                  <a:pos x="T6" y="T7"/>
                </a:cxn>
                <a:cxn ang="0">
                  <a:pos x="T8" y="T9"/>
                </a:cxn>
              </a:cxnLst>
              <a:rect l="0" t="0" r="r" b="b"/>
              <a:pathLst>
                <a:path w="41" h="26">
                  <a:moveTo>
                    <a:pt x="41" y="0"/>
                  </a:moveTo>
                  <a:lnTo>
                    <a:pt x="0" y="20"/>
                  </a:lnTo>
                  <a:lnTo>
                    <a:pt x="0" y="26"/>
                  </a:lnTo>
                  <a:lnTo>
                    <a:pt x="41" y="9"/>
                  </a:lnTo>
                  <a:lnTo>
                    <a:pt x="41" y="0"/>
                  </a:lnTo>
                  <a:close/>
                </a:path>
              </a:pathLst>
            </a:custGeom>
            <a:grpFill/>
            <a:ln>
              <a:noFill/>
            </a:ln>
          </p:spPr>
          <p:txBody>
            <a:bodyPr/>
            <a:lstStyle/>
            <a:p>
              <a:pPr>
                <a:defRPr/>
              </a:pPr>
              <a:endParaRPr lang="en-US" sz="1350">
                <a:solidFill>
                  <a:srgbClr val="505050"/>
                </a:solidFill>
              </a:endParaRPr>
            </a:p>
          </p:txBody>
        </p:sp>
        <p:sp>
          <p:nvSpPr>
            <p:cNvPr id="41" name="Freeform 597"/>
            <p:cNvSpPr>
              <a:spLocks/>
            </p:cNvSpPr>
            <p:nvPr/>
          </p:nvSpPr>
          <p:spPr bwMode="auto">
            <a:xfrm>
              <a:off x="5605463" y="4098925"/>
              <a:ext cx="66675" cy="17463"/>
            </a:xfrm>
            <a:custGeom>
              <a:avLst/>
              <a:gdLst>
                <a:gd name="T0" fmla="*/ 42 w 42"/>
                <a:gd name="T1" fmla="*/ 0 h 11"/>
                <a:gd name="T2" fmla="*/ 0 w 42"/>
                <a:gd name="T3" fmla="*/ 7 h 11"/>
                <a:gd name="T4" fmla="*/ 0 w 42"/>
                <a:gd name="T5" fmla="*/ 11 h 11"/>
                <a:gd name="T6" fmla="*/ 42 w 42"/>
                <a:gd name="T7" fmla="*/ 9 h 11"/>
                <a:gd name="T8" fmla="*/ 42 w 42"/>
                <a:gd name="T9" fmla="*/ 0 h 11"/>
              </a:gdLst>
              <a:ahLst/>
              <a:cxnLst>
                <a:cxn ang="0">
                  <a:pos x="T0" y="T1"/>
                </a:cxn>
                <a:cxn ang="0">
                  <a:pos x="T2" y="T3"/>
                </a:cxn>
                <a:cxn ang="0">
                  <a:pos x="T4" y="T5"/>
                </a:cxn>
                <a:cxn ang="0">
                  <a:pos x="T6" y="T7"/>
                </a:cxn>
                <a:cxn ang="0">
                  <a:pos x="T8" y="T9"/>
                </a:cxn>
              </a:cxnLst>
              <a:rect l="0" t="0" r="r" b="b"/>
              <a:pathLst>
                <a:path w="42" h="11">
                  <a:moveTo>
                    <a:pt x="42" y="0"/>
                  </a:moveTo>
                  <a:lnTo>
                    <a:pt x="0" y="7"/>
                  </a:lnTo>
                  <a:lnTo>
                    <a:pt x="0" y="11"/>
                  </a:lnTo>
                  <a:lnTo>
                    <a:pt x="42" y="9"/>
                  </a:lnTo>
                  <a:lnTo>
                    <a:pt x="42" y="0"/>
                  </a:lnTo>
                  <a:close/>
                </a:path>
              </a:pathLst>
            </a:custGeom>
            <a:grpFill/>
            <a:ln>
              <a:noFill/>
            </a:ln>
          </p:spPr>
          <p:txBody>
            <a:bodyPr/>
            <a:lstStyle/>
            <a:p>
              <a:pPr>
                <a:defRPr/>
              </a:pPr>
              <a:endParaRPr lang="en-US" sz="1350">
                <a:solidFill>
                  <a:srgbClr val="505050"/>
                </a:solidFill>
              </a:endParaRPr>
            </a:p>
          </p:txBody>
        </p:sp>
        <p:sp>
          <p:nvSpPr>
            <p:cNvPr id="42" name="Freeform 598"/>
            <p:cNvSpPr>
              <a:spLocks/>
            </p:cNvSpPr>
            <p:nvPr/>
          </p:nvSpPr>
          <p:spPr bwMode="auto">
            <a:xfrm>
              <a:off x="5605463" y="4078288"/>
              <a:ext cx="66675" cy="25400"/>
            </a:xfrm>
            <a:custGeom>
              <a:avLst/>
              <a:gdLst>
                <a:gd name="T0" fmla="*/ 41 w 42"/>
                <a:gd name="T1" fmla="*/ 0 h 16"/>
                <a:gd name="T2" fmla="*/ 0 w 42"/>
                <a:gd name="T3" fmla="*/ 10 h 16"/>
                <a:gd name="T4" fmla="*/ 0 w 42"/>
                <a:gd name="T5" fmla="*/ 16 h 16"/>
                <a:gd name="T6" fmla="*/ 42 w 42"/>
                <a:gd name="T7" fmla="*/ 8 h 16"/>
                <a:gd name="T8" fmla="*/ 41 w 42"/>
                <a:gd name="T9" fmla="*/ 0 h 16"/>
              </a:gdLst>
              <a:ahLst/>
              <a:cxnLst>
                <a:cxn ang="0">
                  <a:pos x="T0" y="T1"/>
                </a:cxn>
                <a:cxn ang="0">
                  <a:pos x="T2" y="T3"/>
                </a:cxn>
                <a:cxn ang="0">
                  <a:pos x="T4" y="T5"/>
                </a:cxn>
                <a:cxn ang="0">
                  <a:pos x="T6" y="T7"/>
                </a:cxn>
                <a:cxn ang="0">
                  <a:pos x="T8" y="T9"/>
                </a:cxn>
              </a:cxnLst>
              <a:rect l="0" t="0" r="r" b="b"/>
              <a:pathLst>
                <a:path w="42" h="16">
                  <a:moveTo>
                    <a:pt x="41" y="0"/>
                  </a:moveTo>
                  <a:lnTo>
                    <a:pt x="0" y="10"/>
                  </a:lnTo>
                  <a:lnTo>
                    <a:pt x="0" y="16"/>
                  </a:lnTo>
                  <a:lnTo>
                    <a:pt x="42" y="8"/>
                  </a:lnTo>
                  <a:lnTo>
                    <a:pt x="41" y="0"/>
                  </a:lnTo>
                  <a:close/>
                </a:path>
              </a:pathLst>
            </a:custGeom>
            <a:grpFill/>
            <a:ln>
              <a:noFill/>
            </a:ln>
          </p:spPr>
          <p:txBody>
            <a:bodyPr/>
            <a:lstStyle/>
            <a:p>
              <a:pPr>
                <a:defRPr/>
              </a:pPr>
              <a:endParaRPr lang="en-US" sz="1350">
                <a:solidFill>
                  <a:srgbClr val="505050"/>
                </a:solidFill>
              </a:endParaRPr>
            </a:p>
          </p:txBody>
        </p:sp>
        <p:sp>
          <p:nvSpPr>
            <p:cNvPr id="43" name="Freeform 599"/>
            <p:cNvSpPr>
              <a:spLocks/>
            </p:cNvSpPr>
            <p:nvPr/>
          </p:nvSpPr>
          <p:spPr bwMode="auto">
            <a:xfrm>
              <a:off x="5605463" y="4056063"/>
              <a:ext cx="65087" cy="33338"/>
            </a:xfrm>
            <a:custGeom>
              <a:avLst/>
              <a:gdLst>
                <a:gd name="T0" fmla="*/ 41 w 41"/>
                <a:gd name="T1" fmla="*/ 0 h 21"/>
                <a:gd name="T2" fmla="*/ 0 w 41"/>
                <a:gd name="T3" fmla="*/ 15 h 21"/>
                <a:gd name="T4" fmla="*/ 0 w 41"/>
                <a:gd name="T5" fmla="*/ 21 h 21"/>
                <a:gd name="T6" fmla="*/ 41 w 41"/>
                <a:gd name="T7" fmla="*/ 8 h 21"/>
                <a:gd name="T8" fmla="*/ 41 w 41"/>
                <a:gd name="T9" fmla="*/ 0 h 21"/>
              </a:gdLst>
              <a:ahLst/>
              <a:cxnLst>
                <a:cxn ang="0">
                  <a:pos x="T0" y="T1"/>
                </a:cxn>
                <a:cxn ang="0">
                  <a:pos x="T2" y="T3"/>
                </a:cxn>
                <a:cxn ang="0">
                  <a:pos x="T4" y="T5"/>
                </a:cxn>
                <a:cxn ang="0">
                  <a:pos x="T6" y="T7"/>
                </a:cxn>
                <a:cxn ang="0">
                  <a:pos x="T8" y="T9"/>
                </a:cxn>
              </a:cxnLst>
              <a:rect l="0" t="0" r="r" b="b"/>
              <a:pathLst>
                <a:path w="41" h="21">
                  <a:moveTo>
                    <a:pt x="41" y="0"/>
                  </a:moveTo>
                  <a:lnTo>
                    <a:pt x="0" y="15"/>
                  </a:lnTo>
                  <a:lnTo>
                    <a:pt x="0" y="21"/>
                  </a:lnTo>
                  <a:lnTo>
                    <a:pt x="41" y="8"/>
                  </a:lnTo>
                  <a:lnTo>
                    <a:pt x="41" y="0"/>
                  </a:lnTo>
                  <a:close/>
                </a:path>
              </a:pathLst>
            </a:custGeom>
            <a:grpFill/>
            <a:ln>
              <a:noFill/>
            </a:ln>
          </p:spPr>
          <p:txBody>
            <a:bodyPr/>
            <a:lstStyle/>
            <a:p>
              <a:pPr>
                <a:defRPr/>
              </a:pPr>
              <a:endParaRPr lang="en-US" sz="1350">
                <a:solidFill>
                  <a:srgbClr val="505050"/>
                </a:solidFill>
              </a:endParaRPr>
            </a:p>
          </p:txBody>
        </p:sp>
        <p:sp>
          <p:nvSpPr>
            <p:cNvPr id="44" name="Oval 600"/>
            <p:cNvSpPr>
              <a:spLocks noChangeArrowheads="1"/>
            </p:cNvSpPr>
            <p:nvPr/>
          </p:nvSpPr>
          <p:spPr bwMode="auto">
            <a:xfrm>
              <a:off x="5427663" y="4740275"/>
              <a:ext cx="11112" cy="11113"/>
            </a:xfrm>
            <a:prstGeom prst="ellipse">
              <a:avLst/>
            </a:prstGeom>
            <a:grpFill/>
            <a:ln>
              <a:noFill/>
            </a:ln>
          </p:spPr>
          <p:txBody>
            <a:bodyPr/>
            <a:lstStyle/>
            <a:p>
              <a:pPr>
                <a:defRPr/>
              </a:pPr>
              <a:endParaRPr lang="en-US" sz="1350">
                <a:solidFill>
                  <a:srgbClr val="505050"/>
                </a:solidFill>
              </a:endParaRPr>
            </a:p>
          </p:txBody>
        </p:sp>
        <p:sp>
          <p:nvSpPr>
            <p:cNvPr id="45" name="Freeform 601"/>
            <p:cNvSpPr>
              <a:spLocks/>
            </p:cNvSpPr>
            <p:nvPr/>
          </p:nvSpPr>
          <p:spPr bwMode="auto">
            <a:xfrm>
              <a:off x="5526088" y="46370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p:spPr>
          <p:txBody>
            <a:bodyPr/>
            <a:lstStyle/>
            <a:p>
              <a:pPr>
                <a:defRPr/>
              </a:pPr>
              <a:endParaRPr lang="en-US" sz="1350">
                <a:solidFill>
                  <a:srgbClr val="505050"/>
                </a:solidFill>
              </a:endParaRPr>
            </a:p>
          </p:txBody>
        </p:sp>
        <p:sp>
          <p:nvSpPr>
            <p:cNvPr id="46" name="Freeform 602"/>
            <p:cNvSpPr>
              <a:spLocks/>
            </p:cNvSpPr>
            <p:nvPr/>
          </p:nvSpPr>
          <p:spPr bwMode="auto">
            <a:xfrm>
              <a:off x="5526088" y="46116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p:spPr>
          <p:txBody>
            <a:bodyPr/>
            <a:lstStyle/>
            <a:p>
              <a:pPr>
                <a:defRPr/>
              </a:pPr>
              <a:endParaRPr lang="en-US" sz="1350">
                <a:solidFill>
                  <a:srgbClr val="505050"/>
                </a:solidFill>
              </a:endParaRPr>
            </a:p>
          </p:txBody>
        </p:sp>
        <p:sp>
          <p:nvSpPr>
            <p:cNvPr id="47" name="Freeform 603"/>
            <p:cNvSpPr>
              <a:spLocks/>
            </p:cNvSpPr>
            <p:nvPr/>
          </p:nvSpPr>
          <p:spPr bwMode="auto">
            <a:xfrm>
              <a:off x="5526088" y="46640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p:spPr>
          <p:txBody>
            <a:bodyPr/>
            <a:lstStyle/>
            <a:p>
              <a:pPr>
                <a:defRPr/>
              </a:pPr>
              <a:endParaRPr lang="en-US" sz="1350">
                <a:solidFill>
                  <a:srgbClr val="505050"/>
                </a:solidFill>
              </a:endParaRPr>
            </a:p>
          </p:txBody>
        </p:sp>
        <p:sp>
          <p:nvSpPr>
            <p:cNvPr id="48" name="Freeform 604"/>
            <p:cNvSpPr>
              <a:spLocks/>
            </p:cNvSpPr>
            <p:nvPr/>
          </p:nvSpPr>
          <p:spPr bwMode="auto">
            <a:xfrm>
              <a:off x="5387975" y="4632325"/>
              <a:ext cx="131762" cy="41275"/>
            </a:xfrm>
            <a:custGeom>
              <a:avLst/>
              <a:gdLst>
                <a:gd name="T0" fmla="*/ 2 w 137"/>
                <a:gd name="T1" fmla="*/ 37 h 44"/>
                <a:gd name="T2" fmla="*/ 2 w 137"/>
                <a:gd name="T3" fmla="*/ 37 h 44"/>
                <a:gd name="T4" fmla="*/ 3 w 137"/>
                <a:gd name="T5" fmla="*/ 38 h 44"/>
                <a:gd name="T6" fmla="*/ 4 w 137"/>
                <a:gd name="T7" fmla="*/ 38 h 44"/>
                <a:gd name="T8" fmla="*/ 5 w 137"/>
                <a:gd name="T9" fmla="*/ 38 h 44"/>
                <a:gd name="T10" fmla="*/ 6 w 137"/>
                <a:gd name="T11" fmla="*/ 38 h 44"/>
                <a:gd name="T12" fmla="*/ 6 w 137"/>
                <a:gd name="T13" fmla="*/ 38 h 44"/>
                <a:gd name="T14" fmla="*/ 7 w 137"/>
                <a:gd name="T15" fmla="*/ 38 h 44"/>
                <a:gd name="T16" fmla="*/ 8 w 137"/>
                <a:gd name="T17" fmla="*/ 38 h 44"/>
                <a:gd name="T18" fmla="*/ 78 w 137"/>
                <a:gd name="T19" fmla="*/ 44 h 44"/>
                <a:gd name="T20" fmla="*/ 79 w 137"/>
                <a:gd name="T21" fmla="*/ 44 h 44"/>
                <a:gd name="T22" fmla="*/ 81 w 137"/>
                <a:gd name="T23" fmla="*/ 44 h 44"/>
                <a:gd name="T24" fmla="*/ 82 w 137"/>
                <a:gd name="T25" fmla="*/ 44 h 44"/>
                <a:gd name="T26" fmla="*/ 83 w 137"/>
                <a:gd name="T27" fmla="*/ 44 h 44"/>
                <a:gd name="T28" fmla="*/ 85 w 137"/>
                <a:gd name="T29" fmla="*/ 44 h 44"/>
                <a:gd name="T30" fmla="*/ 88 w 137"/>
                <a:gd name="T31" fmla="*/ 44 h 44"/>
                <a:gd name="T32" fmla="*/ 90 w 137"/>
                <a:gd name="T33" fmla="*/ 44 h 44"/>
                <a:gd name="T34" fmla="*/ 91 w 137"/>
                <a:gd name="T35" fmla="*/ 44 h 44"/>
                <a:gd name="T36" fmla="*/ 92 w 137"/>
                <a:gd name="T37" fmla="*/ 44 h 44"/>
                <a:gd name="T38" fmla="*/ 93 w 137"/>
                <a:gd name="T39" fmla="*/ 43 h 44"/>
                <a:gd name="T40" fmla="*/ 94 w 137"/>
                <a:gd name="T41" fmla="*/ 43 h 44"/>
                <a:gd name="T42" fmla="*/ 95 w 137"/>
                <a:gd name="T43" fmla="*/ 43 h 44"/>
                <a:gd name="T44" fmla="*/ 96 w 137"/>
                <a:gd name="T45" fmla="*/ 43 h 44"/>
                <a:gd name="T46" fmla="*/ 96 w 137"/>
                <a:gd name="T47" fmla="*/ 42 h 44"/>
                <a:gd name="T48" fmla="*/ 136 w 137"/>
                <a:gd name="T49" fmla="*/ 21 h 44"/>
                <a:gd name="T50" fmla="*/ 136 w 137"/>
                <a:gd name="T51" fmla="*/ 21 h 44"/>
                <a:gd name="T52" fmla="*/ 136 w 137"/>
                <a:gd name="T53" fmla="*/ 21 h 44"/>
                <a:gd name="T54" fmla="*/ 137 w 137"/>
                <a:gd name="T55" fmla="*/ 20 h 44"/>
                <a:gd name="T56" fmla="*/ 137 w 137"/>
                <a:gd name="T57" fmla="*/ 3 h 44"/>
                <a:gd name="T58" fmla="*/ 137 w 137"/>
                <a:gd name="T59" fmla="*/ 3 h 44"/>
                <a:gd name="T60" fmla="*/ 97 w 137"/>
                <a:gd name="T61" fmla="*/ 18 h 44"/>
                <a:gd name="T62" fmla="*/ 96 w 137"/>
                <a:gd name="T63" fmla="*/ 18 h 44"/>
                <a:gd name="T64" fmla="*/ 96 w 137"/>
                <a:gd name="T65" fmla="*/ 18 h 44"/>
                <a:gd name="T66" fmla="*/ 95 w 137"/>
                <a:gd name="T67" fmla="*/ 18 h 44"/>
                <a:gd name="T68" fmla="*/ 94 w 137"/>
                <a:gd name="T69" fmla="*/ 19 h 44"/>
                <a:gd name="T70" fmla="*/ 93 w 137"/>
                <a:gd name="T71" fmla="*/ 19 h 44"/>
                <a:gd name="T72" fmla="*/ 92 w 137"/>
                <a:gd name="T73" fmla="*/ 19 h 44"/>
                <a:gd name="T74" fmla="*/ 90 w 137"/>
                <a:gd name="T75" fmla="*/ 19 h 44"/>
                <a:gd name="T76" fmla="*/ 88 w 137"/>
                <a:gd name="T77" fmla="*/ 19 h 44"/>
                <a:gd name="T78" fmla="*/ 86 w 137"/>
                <a:gd name="T79" fmla="*/ 19 h 44"/>
                <a:gd name="T80" fmla="*/ 85 w 137"/>
                <a:gd name="T81" fmla="*/ 19 h 44"/>
                <a:gd name="T82" fmla="*/ 83 w 137"/>
                <a:gd name="T83" fmla="*/ 19 h 44"/>
                <a:gd name="T84" fmla="*/ 82 w 137"/>
                <a:gd name="T85" fmla="*/ 19 h 44"/>
                <a:gd name="T86" fmla="*/ 80 w 137"/>
                <a:gd name="T87" fmla="*/ 19 h 44"/>
                <a:gd name="T88" fmla="*/ 79 w 137"/>
                <a:gd name="T89" fmla="*/ 19 h 44"/>
                <a:gd name="T90" fmla="*/ 9 w 137"/>
                <a:gd name="T91" fmla="*/ 14 h 44"/>
                <a:gd name="T92" fmla="*/ 8 w 137"/>
                <a:gd name="T93" fmla="*/ 14 h 44"/>
                <a:gd name="T94" fmla="*/ 7 w 137"/>
                <a:gd name="T95" fmla="*/ 14 h 44"/>
                <a:gd name="T96" fmla="*/ 6 w 137"/>
                <a:gd name="T97" fmla="*/ 13 h 44"/>
                <a:gd name="T98" fmla="*/ 1 w 137"/>
                <a:gd name="T99" fmla="*/ 16 h 44"/>
                <a:gd name="T100" fmla="*/ 1 w 137"/>
                <a:gd name="T101" fmla="*/ 37 h 44"/>
                <a:gd name="T102" fmla="*/ 1 w 137"/>
                <a:gd name="T103" fmla="*/ 3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7" h="44">
                  <a:moveTo>
                    <a:pt x="1" y="37"/>
                  </a:moveTo>
                  <a:cubicBezTo>
                    <a:pt x="1" y="37"/>
                    <a:pt x="2" y="37"/>
                    <a:pt x="2" y="37"/>
                  </a:cubicBezTo>
                  <a:cubicBezTo>
                    <a:pt x="2" y="37"/>
                    <a:pt x="2" y="37"/>
                    <a:pt x="2" y="37"/>
                  </a:cubicBezTo>
                  <a:cubicBezTo>
                    <a:pt x="2" y="37"/>
                    <a:pt x="2" y="37"/>
                    <a:pt x="2" y="37"/>
                  </a:cubicBezTo>
                  <a:cubicBezTo>
                    <a:pt x="2" y="37"/>
                    <a:pt x="3" y="37"/>
                    <a:pt x="3" y="37"/>
                  </a:cubicBezTo>
                  <a:cubicBezTo>
                    <a:pt x="3" y="38"/>
                    <a:pt x="3" y="38"/>
                    <a:pt x="3" y="38"/>
                  </a:cubicBezTo>
                  <a:cubicBezTo>
                    <a:pt x="3" y="38"/>
                    <a:pt x="3" y="38"/>
                    <a:pt x="3" y="38"/>
                  </a:cubicBezTo>
                  <a:cubicBezTo>
                    <a:pt x="4" y="38"/>
                    <a:pt x="4" y="38"/>
                    <a:pt x="4" y="38"/>
                  </a:cubicBezTo>
                  <a:cubicBezTo>
                    <a:pt x="4" y="38"/>
                    <a:pt x="4" y="38"/>
                    <a:pt x="4" y="38"/>
                  </a:cubicBezTo>
                  <a:cubicBezTo>
                    <a:pt x="5" y="38"/>
                    <a:pt x="5" y="38"/>
                    <a:pt x="5" y="38"/>
                  </a:cubicBezTo>
                  <a:cubicBezTo>
                    <a:pt x="5" y="38"/>
                    <a:pt x="5" y="38"/>
                    <a:pt x="5" y="38"/>
                  </a:cubicBezTo>
                  <a:cubicBezTo>
                    <a:pt x="5" y="38"/>
                    <a:pt x="5" y="38"/>
                    <a:pt x="6" y="38"/>
                  </a:cubicBezTo>
                  <a:cubicBezTo>
                    <a:pt x="6" y="38"/>
                    <a:pt x="6" y="38"/>
                    <a:pt x="6" y="38"/>
                  </a:cubicBezTo>
                  <a:cubicBezTo>
                    <a:pt x="6" y="38"/>
                    <a:pt x="6" y="38"/>
                    <a:pt x="6" y="38"/>
                  </a:cubicBezTo>
                  <a:cubicBezTo>
                    <a:pt x="7" y="38"/>
                    <a:pt x="7" y="38"/>
                    <a:pt x="7" y="38"/>
                  </a:cubicBezTo>
                  <a:cubicBezTo>
                    <a:pt x="7" y="38"/>
                    <a:pt x="7" y="38"/>
                    <a:pt x="7" y="38"/>
                  </a:cubicBezTo>
                  <a:cubicBezTo>
                    <a:pt x="8" y="38"/>
                    <a:pt x="8" y="38"/>
                    <a:pt x="8" y="38"/>
                  </a:cubicBezTo>
                  <a:cubicBezTo>
                    <a:pt x="8" y="38"/>
                    <a:pt x="8" y="38"/>
                    <a:pt x="8" y="38"/>
                  </a:cubicBezTo>
                  <a:cubicBezTo>
                    <a:pt x="9" y="38"/>
                    <a:pt x="9" y="38"/>
                    <a:pt x="9" y="39"/>
                  </a:cubicBezTo>
                  <a:cubicBezTo>
                    <a:pt x="78" y="44"/>
                    <a:pt x="78" y="44"/>
                    <a:pt x="78" y="44"/>
                  </a:cubicBezTo>
                  <a:cubicBezTo>
                    <a:pt x="78" y="44"/>
                    <a:pt x="78" y="44"/>
                    <a:pt x="79" y="44"/>
                  </a:cubicBezTo>
                  <a:cubicBezTo>
                    <a:pt x="79" y="44"/>
                    <a:pt x="79" y="44"/>
                    <a:pt x="79" y="44"/>
                  </a:cubicBezTo>
                  <a:cubicBezTo>
                    <a:pt x="80" y="44"/>
                    <a:pt x="80" y="44"/>
                    <a:pt x="80" y="44"/>
                  </a:cubicBezTo>
                  <a:cubicBezTo>
                    <a:pt x="80" y="44"/>
                    <a:pt x="81" y="44"/>
                    <a:pt x="81" y="44"/>
                  </a:cubicBezTo>
                  <a:cubicBezTo>
                    <a:pt x="81" y="44"/>
                    <a:pt x="81" y="44"/>
                    <a:pt x="82" y="44"/>
                  </a:cubicBezTo>
                  <a:cubicBezTo>
                    <a:pt x="82" y="44"/>
                    <a:pt x="82" y="44"/>
                    <a:pt x="82" y="44"/>
                  </a:cubicBezTo>
                  <a:cubicBezTo>
                    <a:pt x="82" y="44"/>
                    <a:pt x="83" y="44"/>
                    <a:pt x="83" y="44"/>
                  </a:cubicBezTo>
                  <a:cubicBezTo>
                    <a:pt x="83" y="44"/>
                    <a:pt x="83" y="44"/>
                    <a:pt x="83" y="44"/>
                  </a:cubicBezTo>
                  <a:cubicBezTo>
                    <a:pt x="84" y="44"/>
                    <a:pt x="84" y="44"/>
                    <a:pt x="85" y="44"/>
                  </a:cubicBezTo>
                  <a:cubicBezTo>
                    <a:pt x="85" y="44"/>
                    <a:pt x="85" y="44"/>
                    <a:pt x="85" y="44"/>
                  </a:cubicBezTo>
                  <a:cubicBezTo>
                    <a:pt x="85" y="44"/>
                    <a:pt x="86" y="44"/>
                    <a:pt x="86" y="44"/>
                  </a:cubicBezTo>
                  <a:cubicBezTo>
                    <a:pt x="87" y="44"/>
                    <a:pt x="87" y="44"/>
                    <a:pt x="88" y="44"/>
                  </a:cubicBezTo>
                  <a:cubicBezTo>
                    <a:pt x="88" y="44"/>
                    <a:pt x="88" y="44"/>
                    <a:pt x="88" y="44"/>
                  </a:cubicBezTo>
                  <a:cubicBezTo>
                    <a:pt x="89" y="44"/>
                    <a:pt x="89" y="44"/>
                    <a:pt x="90" y="44"/>
                  </a:cubicBezTo>
                  <a:cubicBezTo>
                    <a:pt x="90" y="44"/>
                    <a:pt x="90" y="44"/>
                    <a:pt x="90" y="44"/>
                  </a:cubicBezTo>
                  <a:cubicBezTo>
                    <a:pt x="91" y="44"/>
                    <a:pt x="91" y="44"/>
                    <a:pt x="91" y="44"/>
                  </a:cubicBezTo>
                  <a:cubicBezTo>
                    <a:pt x="91" y="44"/>
                    <a:pt x="91" y="44"/>
                    <a:pt x="92" y="44"/>
                  </a:cubicBezTo>
                  <a:cubicBezTo>
                    <a:pt x="92" y="44"/>
                    <a:pt x="92" y="44"/>
                    <a:pt x="92" y="44"/>
                  </a:cubicBezTo>
                  <a:cubicBezTo>
                    <a:pt x="92" y="43"/>
                    <a:pt x="93" y="43"/>
                    <a:pt x="93" y="43"/>
                  </a:cubicBezTo>
                  <a:cubicBezTo>
                    <a:pt x="93" y="43"/>
                    <a:pt x="93" y="43"/>
                    <a:pt x="93" y="43"/>
                  </a:cubicBezTo>
                  <a:cubicBezTo>
                    <a:pt x="93" y="43"/>
                    <a:pt x="94" y="43"/>
                    <a:pt x="94" y="43"/>
                  </a:cubicBezTo>
                  <a:cubicBezTo>
                    <a:pt x="94" y="43"/>
                    <a:pt x="94" y="43"/>
                    <a:pt x="94" y="43"/>
                  </a:cubicBezTo>
                  <a:cubicBezTo>
                    <a:pt x="94" y="43"/>
                    <a:pt x="94" y="43"/>
                    <a:pt x="95" y="43"/>
                  </a:cubicBezTo>
                  <a:cubicBezTo>
                    <a:pt x="95" y="43"/>
                    <a:pt x="95" y="43"/>
                    <a:pt x="95" y="43"/>
                  </a:cubicBezTo>
                  <a:cubicBezTo>
                    <a:pt x="95" y="43"/>
                    <a:pt x="95" y="43"/>
                    <a:pt x="96" y="43"/>
                  </a:cubicBezTo>
                  <a:cubicBezTo>
                    <a:pt x="96" y="43"/>
                    <a:pt x="96" y="43"/>
                    <a:pt x="96" y="43"/>
                  </a:cubicBezTo>
                  <a:cubicBezTo>
                    <a:pt x="96" y="43"/>
                    <a:pt x="96" y="43"/>
                    <a:pt x="96" y="43"/>
                  </a:cubicBezTo>
                  <a:cubicBezTo>
                    <a:pt x="96" y="43"/>
                    <a:pt x="96" y="43"/>
                    <a:pt x="96" y="42"/>
                  </a:cubicBezTo>
                  <a:cubicBezTo>
                    <a:pt x="97" y="42"/>
                    <a:pt x="97" y="42"/>
                    <a:pt x="97" y="42"/>
                  </a:cubicBezTo>
                  <a:cubicBezTo>
                    <a:pt x="136" y="21"/>
                    <a:pt x="136" y="21"/>
                    <a:pt x="136" y="21"/>
                  </a:cubicBezTo>
                  <a:cubicBezTo>
                    <a:pt x="136" y="21"/>
                    <a:pt x="136" y="21"/>
                    <a:pt x="136" y="21"/>
                  </a:cubicBezTo>
                  <a:cubicBezTo>
                    <a:pt x="136" y="21"/>
                    <a:pt x="136" y="21"/>
                    <a:pt x="136" y="21"/>
                  </a:cubicBezTo>
                  <a:cubicBezTo>
                    <a:pt x="136" y="21"/>
                    <a:pt x="136" y="21"/>
                    <a:pt x="136" y="21"/>
                  </a:cubicBezTo>
                  <a:cubicBezTo>
                    <a:pt x="136" y="21"/>
                    <a:pt x="136" y="21"/>
                    <a:pt x="136" y="21"/>
                  </a:cubicBezTo>
                  <a:cubicBezTo>
                    <a:pt x="137" y="21"/>
                    <a:pt x="137" y="20"/>
                    <a:pt x="137" y="20"/>
                  </a:cubicBezTo>
                  <a:cubicBezTo>
                    <a:pt x="137" y="20"/>
                    <a:pt x="137" y="20"/>
                    <a:pt x="137" y="20"/>
                  </a:cubicBezTo>
                  <a:cubicBezTo>
                    <a:pt x="137" y="20"/>
                    <a:pt x="137" y="20"/>
                    <a:pt x="137" y="20"/>
                  </a:cubicBezTo>
                  <a:cubicBezTo>
                    <a:pt x="137" y="3"/>
                    <a:pt x="137" y="3"/>
                    <a:pt x="137" y="3"/>
                  </a:cubicBezTo>
                  <a:cubicBezTo>
                    <a:pt x="137" y="3"/>
                    <a:pt x="137" y="3"/>
                    <a:pt x="137" y="3"/>
                  </a:cubicBezTo>
                  <a:cubicBezTo>
                    <a:pt x="137" y="3"/>
                    <a:pt x="137" y="3"/>
                    <a:pt x="137" y="3"/>
                  </a:cubicBezTo>
                  <a:cubicBezTo>
                    <a:pt x="137" y="2"/>
                    <a:pt x="135" y="1"/>
                    <a:pt x="130" y="0"/>
                  </a:cubicBezTo>
                  <a:cubicBezTo>
                    <a:pt x="97" y="18"/>
                    <a:pt x="97" y="18"/>
                    <a:pt x="97" y="18"/>
                  </a:cubicBezTo>
                  <a:cubicBezTo>
                    <a:pt x="97" y="18"/>
                    <a:pt x="97" y="18"/>
                    <a:pt x="96" y="18"/>
                  </a:cubicBezTo>
                  <a:cubicBezTo>
                    <a:pt x="96" y="18"/>
                    <a:pt x="96" y="18"/>
                    <a:pt x="96" y="18"/>
                  </a:cubicBezTo>
                  <a:cubicBezTo>
                    <a:pt x="96" y="18"/>
                    <a:pt x="96" y="18"/>
                    <a:pt x="96" y="18"/>
                  </a:cubicBezTo>
                  <a:cubicBezTo>
                    <a:pt x="96" y="18"/>
                    <a:pt x="96" y="18"/>
                    <a:pt x="96" y="18"/>
                  </a:cubicBezTo>
                  <a:cubicBezTo>
                    <a:pt x="95" y="18"/>
                    <a:pt x="95" y="18"/>
                    <a:pt x="95" y="18"/>
                  </a:cubicBezTo>
                  <a:cubicBezTo>
                    <a:pt x="95" y="18"/>
                    <a:pt x="95" y="18"/>
                    <a:pt x="95" y="18"/>
                  </a:cubicBezTo>
                  <a:cubicBezTo>
                    <a:pt x="94" y="18"/>
                    <a:pt x="94" y="18"/>
                    <a:pt x="94" y="18"/>
                  </a:cubicBezTo>
                  <a:cubicBezTo>
                    <a:pt x="94" y="18"/>
                    <a:pt x="94" y="19"/>
                    <a:pt x="94" y="19"/>
                  </a:cubicBezTo>
                  <a:cubicBezTo>
                    <a:pt x="94" y="19"/>
                    <a:pt x="93" y="19"/>
                    <a:pt x="93" y="19"/>
                  </a:cubicBezTo>
                  <a:cubicBezTo>
                    <a:pt x="93" y="19"/>
                    <a:pt x="93" y="19"/>
                    <a:pt x="93" y="19"/>
                  </a:cubicBezTo>
                  <a:cubicBezTo>
                    <a:pt x="93" y="19"/>
                    <a:pt x="93" y="19"/>
                    <a:pt x="92" y="19"/>
                  </a:cubicBezTo>
                  <a:cubicBezTo>
                    <a:pt x="92" y="19"/>
                    <a:pt x="92" y="19"/>
                    <a:pt x="92" y="19"/>
                  </a:cubicBezTo>
                  <a:cubicBezTo>
                    <a:pt x="91" y="19"/>
                    <a:pt x="91" y="19"/>
                    <a:pt x="91" y="19"/>
                  </a:cubicBezTo>
                  <a:cubicBezTo>
                    <a:pt x="91" y="19"/>
                    <a:pt x="91" y="19"/>
                    <a:pt x="90" y="19"/>
                  </a:cubicBezTo>
                  <a:cubicBezTo>
                    <a:pt x="90" y="19"/>
                    <a:pt x="90" y="19"/>
                    <a:pt x="90" y="19"/>
                  </a:cubicBezTo>
                  <a:cubicBezTo>
                    <a:pt x="89" y="19"/>
                    <a:pt x="89" y="19"/>
                    <a:pt x="88" y="19"/>
                  </a:cubicBezTo>
                  <a:cubicBezTo>
                    <a:pt x="88" y="19"/>
                    <a:pt x="88" y="19"/>
                    <a:pt x="88" y="19"/>
                  </a:cubicBezTo>
                  <a:cubicBezTo>
                    <a:pt x="87" y="19"/>
                    <a:pt x="87" y="19"/>
                    <a:pt x="86" y="19"/>
                  </a:cubicBezTo>
                  <a:cubicBezTo>
                    <a:pt x="86" y="19"/>
                    <a:pt x="85" y="19"/>
                    <a:pt x="85" y="19"/>
                  </a:cubicBezTo>
                  <a:cubicBezTo>
                    <a:pt x="85" y="19"/>
                    <a:pt x="85" y="19"/>
                    <a:pt x="85" y="19"/>
                  </a:cubicBezTo>
                  <a:cubicBezTo>
                    <a:pt x="84" y="19"/>
                    <a:pt x="84" y="19"/>
                    <a:pt x="83" y="19"/>
                  </a:cubicBezTo>
                  <a:cubicBezTo>
                    <a:pt x="83" y="19"/>
                    <a:pt x="83" y="19"/>
                    <a:pt x="83" y="19"/>
                  </a:cubicBezTo>
                  <a:cubicBezTo>
                    <a:pt x="83" y="19"/>
                    <a:pt x="82" y="19"/>
                    <a:pt x="82" y="19"/>
                  </a:cubicBezTo>
                  <a:cubicBezTo>
                    <a:pt x="82" y="19"/>
                    <a:pt x="82" y="19"/>
                    <a:pt x="82" y="19"/>
                  </a:cubicBezTo>
                  <a:cubicBezTo>
                    <a:pt x="81" y="19"/>
                    <a:pt x="81" y="19"/>
                    <a:pt x="81" y="19"/>
                  </a:cubicBezTo>
                  <a:cubicBezTo>
                    <a:pt x="80" y="19"/>
                    <a:pt x="80" y="19"/>
                    <a:pt x="80" y="19"/>
                  </a:cubicBezTo>
                  <a:cubicBezTo>
                    <a:pt x="80" y="19"/>
                    <a:pt x="80" y="19"/>
                    <a:pt x="79" y="19"/>
                  </a:cubicBezTo>
                  <a:cubicBezTo>
                    <a:pt x="79" y="19"/>
                    <a:pt x="79" y="19"/>
                    <a:pt x="79" y="19"/>
                  </a:cubicBezTo>
                  <a:cubicBezTo>
                    <a:pt x="79" y="19"/>
                    <a:pt x="78" y="19"/>
                    <a:pt x="78" y="19"/>
                  </a:cubicBezTo>
                  <a:cubicBezTo>
                    <a:pt x="9" y="14"/>
                    <a:pt x="9" y="14"/>
                    <a:pt x="9" y="14"/>
                  </a:cubicBezTo>
                  <a:cubicBezTo>
                    <a:pt x="9" y="14"/>
                    <a:pt x="9" y="14"/>
                    <a:pt x="8" y="14"/>
                  </a:cubicBezTo>
                  <a:cubicBezTo>
                    <a:pt x="8" y="14"/>
                    <a:pt x="8" y="14"/>
                    <a:pt x="8" y="14"/>
                  </a:cubicBezTo>
                  <a:cubicBezTo>
                    <a:pt x="8" y="14"/>
                    <a:pt x="8" y="14"/>
                    <a:pt x="7" y="14"/>
                  </a:cubicBezTo>
                  <a:cubicBezTo>
                    <a:pt x="7" y="14"/>
                    <a:pt x="7" y="14"/>
                    <a:pt x="7" y="14"/>
                  </a:cubicBezTo>
                  <a:cubicBezTo>
                    <a:pt x="7" y="14"/>
                    <a:pt x="7" y="14"/>
                    <a:pt x="6" y="13"/>
                  </a:cubicBezTo>
                  <a:cubicBezTo>
                    <a:pt x="6" y="13"/>
                    <a:pt x="6" y="13"/>
                    <a:pt x="6" y="13"/>
                  </a:cubicBezTo>
                  <a:cubicBezTo>
                    <a:pt x="6" y="13"/>
                    <a:pt x="6" y="13"/>
                    <a:pt x="6" y="13"/>
                  </a:cubicBezTo>
                  <a:cubicBezTo>
                    <a:pt x="1" y="16"/>
                    <a:pt x="1" y="16"/>
                    <a:pt x="1" y="16"/>
                  </a:cubicBezTo>
                  <a:cubicBezTo>
                    <a:pt x="1" y="16"/>
                    <a:pt x="0" y="16"/>
                    <a:pt x="0" y="16"/>
                  </a:cubicBezTo>
                  <a:cubicBezTo>
                    <a:pt x="1" y="37"/>
                    <a:pt x="1" y="37"/>
                    <a:pt x="1" y="37"/>
                  </a:cubicBezTo>
                  <a:cubicBezTo>
                    <a:pt x="1" y="37"/>
                    <a:pt x="1" y="37"/>
                    <a:pt x="1" y="37"/>
                  </a:cubicBezTo>
                  <a:cubicBezTo>
                    <a:pt x="1" y="37"/>
                    <a:pt x="1" y="37"/>
                    <a:pt x="1" y="37"/>
                  </a:cubicBezTo>
                  <a:close/>
                </a:path>
              </a:pathLst>
            </a:custGeom>
            <a:grpFill/>
            <a:ln>
              <a:noFill/>
            </a:ln>
          </p:spPr>
          <p:txBody>
            <a:bodyPr/>
            <a:lstStyle/>
            <a:p>
              <a:pPr>
                <a:defRPr/>
              </a:pPr>
              <a:endParaRPr lang="en-US" sz="1350">
                <a:solidFill>
                  <a:srgbClr val="505050"/>
                </a:solidFill>
              </a:endParaRPr>
            </a:p>
          </p:txBody>
        </p:sp>
        <p:sp>
          <p:nvSpPr>
            <p:cNvPr id="49" name="Freeform 605"/>
            <p:cNvSpPr>
              <a:spLocks/>
            </p:cNvSpPr>
            <p:nvPr/>
          </p:nvSpPr>
          <p:spPr bwMode="auto">
            <a:xfrm>
              <a:off x="5387975" y="4600575"/>
              <a:ext cx="131762" cy="42863"/>
            </a:xfrm>
            <a:custGeom>
              <a:avLst/>
              <a:gdLst>
                <a:gd name="T0" fmla="*/ 1 w 137"/>
                <a:gd name="T1" fmla="*/ 38 h 45"/>
                <a:gd name="T2" fmla="*/ 2 w 137"/>
                <a:gd name="T3" fmla="*/ 38 h 45"/>
                <a:gd name="T4" fmla="*/ 2 w 137"/>
                <a:gd name="T5" fmla="*/ 38 h 45"/>
                <a:gd name="T6" fmla="*/ 3 w 137"/>
                <a:gd name="T7" fmla="*/ 38 h 45"/>
                <a:gd name="T8" fmla="*/ 4 w 137"/>
                <a:gd name="T9" fmla="*/ 38 h 45"/>
                <a:gd name="T10" fmla="*/ 5 w 137"/>
                <a:gd name="T11" fmla="*/ 39 h 45"/>
                <a:gd name="T12" fmla="*/ 6 w 137"/>
                <a:gd name="T13" fmla="*/ 39 h 45"/>
                <a:gd name="T14" fmla="*/ 6 w 137"/>
                <a:gd name="T15" fmla="*/ 39 h 45"/>
                <a:gd name="T16" fmla="*/ 7 w 137"/>
                <a:gd name="T17" fmla="*/ 39 h 45"/>
                <a:gd name="T18" fmla="*/ 8 w 137"/>
                <a:gd name="T19" fmla="*/ 39 h 45"/>
                <a:gd name="T20" fmla="*/ 78 w 137"/>
                <a:gd name="T21" fmla="*/ 45 h 45"/>
                <a:gd name="T22" fmla="*/ 79 w 137"/>
                <a:gd name="T23" fmla="*/ 45 h 45"/>
                <a:gd name="T24" fmla="*/ 81 w 137"/>
                <a:gd name="T25" fmla="*/ 45 h 45"/>
                <a:gd name="T26" fmla="*/ 82 w 137"/>
                <a:gd name="T27" fmla="*/ 45 h 45"/>
                <a:gd name="T28" fmla="*/ 83 w 137"/>
                <a:gd name="T29" fmla="*/ 45 h 45"/>
                <a:gd name="T30" fmla="*/ 85 w 137"/>
                <a:gd name="T31" fmla="*/ 45 h 45"/>
                <a:gd name="T32" fmla="*/ 88 w 137"/>
                <a:gd name="T33" fmla="*/ 45 h 45"/>
                <a:gd name="T34" fmla="*/ 90 w 137"/>
                <a:gd name="T35" fmla="*/ 44 h 45"/>
                <a:gd name="T36" fmla="*/ 91 w 137"/>
                <a:gd name="T37" fmla="*/ 44 h 45"/>
                <a:gd name="T38" fmla="*/ 92 w 137"/>
                <a:gd name="T39" fmla="*/ 44 h 45"/>
                <a:gd name="T40" fmla="*/ 93 w 137"/>
                <a:gd name="T41" fmla="*/ 44 h 45"/>
                <a:gd name="T42" fmla="*/ 94 w 137"/>
                <a:gd name="T43" fmla="*/ 44 h 45"/>
                <a:gd name="T44" fmla="*/ 95 w 137"/>
                <a:gd name="T45" fmla="*/ 44 h 45"/>
                <a:gd name="T46" fmla="*/ 96 w 137"/>
                <a:gd name="T47" fmla="*/ 43 h 45"/>
                <a:gd name="T48" fmla="*/ 96 w 137"/>
                <a:gd name="T49" fmla="*/ 43 h 45"/>
                <a:gd name="T50" fmla="*/ 136 w 137"/>
                <a:gd name="T51" fmla="*/ 23 h 45"/>
                <a:gd name="T52" fmla="*/ 136 w 137"/>
                <a:gd name="T53" fmla="*/ 23 h 45"/>
                <a:gd name="T54" fmla="*/ 136 w 137"/>
                <a:gd name="T55" fmla="*/ 22 h 45"/>
                <a:gd name="T56" fmla="*/ 137 w 137"/>
                <a:gd name="T57" fmla="*/ 22 h 45"/>
                <a:gd name="T58" fmla="*/ 137 w 137"/>
                <a:gd name="T59" fmla="*/ 7 h 45"/>
                <a:gd name="T60" fmla="*/ 137 w 137"/>
                <a:gd name="T61" fmla="*/ 7 h 45"/>
                <a:gd name="T62" fmla="*/ 59 w 137"/>
                <a:gd name="T63" fmla="*/ 0 h 45"/>
                <a:gd name="T64" fmla="*/ 1 w 137"/>
                <a:gd name="T65" fmla="*/ 17 h 45"/>
                <a:gd name="T66" fmla="*/ 0 w 137"/>
                <a:gd name="T67" fmla="*/ 37 h 45"/>
                <a:gd name="T68" fmla="*/ 1 w 137"/>
                <a:gd name="T69"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 h="45">
                  <a:moveTo>
                    <a:pt x="1" y="37"/>
                  </a:moveTo>
                  <a:cubicBezTo>
                    <a:pt x="1" y="37"/>
                    <a:pt x="1" y="38"/>
                    <a:pt x="1" y="38"/>
                  </a:cubicBezTo>
                  <a:cubicBezTo>
                    <a:pt x="1" y="38"/>
                    <a:pt x="1" y="38"/>
                    <a:pt x="1" y="38"/>
                  </a:cubicBezTo>
                  <a:cubicBezTo>
                    <a:pt x="1" y="38"/>
                    <a:pt x="2" y="38"/>
                    <a:pt x="2" y="38"/>
                  </a:cubicBezTo>
                  <a:cubicBezTo>
                    <a:pt x="2" y="38"/>
                    <a:pt x="2" y="38"/>
                    <a:pt x="2" y="38"/>
                  </a:cubicBezTo>
                  <a:cubicBezTo>
                    <a:pt x="2" y="38"/>
                    <a:pt x="2" y="38"/>
                    <a:pt x="2" y="38"/>
                  </a:cubicBezTo>
                  <a:cubicBezTo>
                    <a:pt x="2" y="38"/>
                    <a:pt x="3" y="38"/>
                    <a:pt x="3" y="38"/>
                  </a:cubicBezTo>
                  <a:cubicBezTo>
                    <a:pt x="3" y="38"/>
                    <a:pt x="3" y="38"/>
                    <a:pt x="3" y="38"/>
                  </a:cubicBezTo>
                  <a:cubicBezTo>
                    <a:pt x="3" y="38"/>
                    <a:pt x="3" y="38"/>
                    <a:pt x="3" y="38"/>
                  </a:cubicBezTo>
                  <a:cubicBezTo>
                    <a:pt x="4" y="38"/>
                    <a:pt x="4" y="38"/>
                    <a:pt x="4" y="38"/>
                  </a:cubicBezTo>
                  <a:cubicBezTo>
                    <a:pt x="4" y="38"/>
                    <a:pt x="4" y="39"/>
                    <a:pt x="4" y="39"/>
                  </a:cubicBezTo>
                  <a:cubicBezTo>
                    <a:pt x="5" y="39"/>
                    <a:pt x="5" y="39"/>
                    <a:pt x="5" y="39"/>
                  </a:cubicBezTo>
                  <a:cubicBezTo>
                    <a:pt x="5" y="39"/>
                    <a:pt x="5" y="39"/>
                    <a:pt x="5" y="39"/>
                  </a:cubicBezTo>
                  <a:cubicBezTo>
                    <a:pt x="5" y="39"/>
                    <a:pt x="5" y="39"/>
                    <a:pt x="6" y="39"/>
                  </a:cubicBezTo>
                  <a:cubicBezTo>
                    <a:pt x="6" y="39"/>
                    <a:pt x="6" y="39"/>
                    <a:pt x="6" y="39"/>
                  </a:cubicBezTo>
                  <a:cubicBezTo>
                    <a:pt x="6" y="39"/>
                    <a:pt x="6" y="39"/>
                    <a:pt x="6" y="39"/>
                  </a:cubicBezTo>
                  <a:cubicBezTo>
                    <a:pt x="7" y="39"/>
                    <a:pt x="7" y="39"/>
                    <a:pt x="7" y="39"/>
                  </a:cubicBezTo>
                  <a:cubicBezTo>
                    <a:pt x="7" y="39"/>
                    <a:pt x="7" y="39"/>
                    <a:pt x="7" y="39"/>
                  </a:cubicBezTo>
                  <a:cubicBezTo>
                    <a:pt x="8" y="39"/>
                    <a:pt x="8" y="39"/>
                    <a:pt x="8" y="39"/>
                  </a:cubicBezTo>
                  <a:cubicBezTo>
                    <a:pt x="8" y="39"/>
                    <a:pt x="8" y="39"/>
                    <a:pt x="8" y="39"/>
                  </a:cubicBezTo>
                  <a:cubicBezTo>
                    <a:pt x="9" y="39"/>
                    <a:pt x="9" y="39"/>
                    <a:pt x="9" y="39"/>
                  </a:cubicBezTo>
                  <a:cubicBezTo>
                    <a:pt x="78" y="45"/>
                    <a:pt x="78" y="45"/>
                    <a:pt x="78" y="45"/>
                  </a:cubicBezTo>
                  <a:cubicBezTo>
                    <a:pt x="78" y="45"/>
                    <a:pt x="78" y="45"/>
                    <a:pt x="79" y="45"/>
                  </a:cubicBezTo>
                  <a:cubicBezTo>
                    <a:pt x="79" y="45"/>
                    <a:pt x="79" y="45"/>
                    <a:pt x="79" y="45"/>
                  </a:cubicBezTo>
                  <a:cubicBezTo>
                    <a:pt x="80" y="45"/>
                    <a:pt x="80" y="45"/>
                    <a:pt x="80" y="45"/>
                  </a:cubicBezTo>
                  <a:cubicBezTo>
                    <a:pt x="80" y="45"/>
                    <a:pt x="81" y="45"/>
                    <a:pt x="81" y="45"/>
                  </a:cubicBezTo>
                  <a:cubicBezTo>
                    <a:pt x="81" y="45"/>
                    <a:pt x="81" y="45"/>
                    <a:pt x="82" y="45"/>
                  </a:cubicBezTo>
                  <a:cubicBezTo>
                    <a:pt x="82" y="45"/>
                    <a:pt x="82" y="45"/>
                    <a:pt x="82" y="45"/>
                  </a:cubicBezTo>
                  <a:cubicBezTo>
                    <a:pt x="82" y="45"/>
                    <a:pt x="83" y="45"/>
                    <a:pt x="83" y="45"/>
                  </a:cubicBezTo>
                  <a:cubicBezTo>
                    <a:pt x="83" y="45"/>
                    <a:pt x="83" y="45"/>
                    <a:pt x="83" y="45"/>
                  </a:cubicBezTo>
                  <a:cubicBezTo>
                    <a:pt x="84" y="45"/>
                    <a:pt x="84" y="45"/>
                    <a:pt x="85" y="45"/>
                  </a:cubicBezTo>
                  <a:cubicBezTo>
                    <a:pt x="85" y="45"/>
                    <a:pt x="85" y="45"/>
                    <a:pt x="85" y="45"/>
                  </a:cubicBezTo>
                  <a:cubicBezTo>
                    <a:pt x="85" y="45"/>
                    <a:pt x="86" y="45"/>
                    <a:pt x="86" y="45"/>
                  </a:cubicBezTo>
                  <a:cubicBezTo>
                    <a:pt x="87" y="45"/>
                    <a:pt x="87" y="45"/>
                    <a:pt x="88" y="45"/>
                  </a:cubicBezTo>
                  <a:cubicBezTo>
                    <a:pt x="88" y="45"/>
                    <a:pt x="88" y="45"/>
                    <a:pt x="88" y="45"/>
                  </a:cubicBezTo>
                  <a:cubicBezTo>
                    <a:pt x="89" y="45"/>
                    <a:pt x="89" y="45"/>
                    <a:pt x="90" y="44"/>
                  </a:cubicBezTo>
                  <a:cubicBezTo>
                    <a:pt x="90" y="44"/>
                    <a:pt x="90" y="44"/>
                    <a:pt x="90" y="44"/>
                  </a:cubicBezTo>
                  <a:cubicBezTo>
                    <a:pt x="91" y="44"/>
                    <a:pt x="91" y="44"/>
                    <a:pt x="91" y="44"/>
                  </a:cubicBezTo>
                  <a:cubicBezTo>
                    <a:pt x="91" y="44"/>
                    <a:pt x="91" y="44"/>
                    <a:pt x="92" y="44"/>
                  </a:cubicBezTo>
                  <a:cubicBezTo>
                    <a:pt x="92" y="44"/>
                    <a:pt x="92" y="44"/>
                    <a:pt x="92" y="44"/>
                  </a:cubicBezTo>
                  <a:cubicBezTo>
                    <a:pt x="92" y="44"/>
                    <a:pt x="93" y="44"/>
                    <a:pt x="93" y="44"/>
                  </a:cubicBezTo>
                  <a:cubicBezTo>
                    <a:pt x="93" y="44"/>
                    <a:pt x="93" y="44"/>
                    <a:pt x="93" y="44"/>
                  </a:cubicBezTo>
                  <a:cubicBezTo>
                    <a:pt x="93" y="44"/>
                    <a:pt x="94" y="44"/>
                    <a:pt x="94" y="44"/>
                  </a:cubicBezTo>
                  <a:cubicBezTo>
                    <a:pt x="94" y="44"/>
                    <a:pt x="94" y="44"/>
                    <a:pt x="94" y="44"/>
                  </a:cubicBezTo>
                  <a:cubicBezTo>
                    <a:pt x="94" y="44"/>
                    <a:pt x="94" y="44"/>
                    <a:pt x="95" y="44"/>
                  </a:cubicBezTo>
                  <a:cubicBezTo>
                    <a:pt x="95" y="44"/>
                    <a:pt x="95" y="44"/>
                    <a:pt x="95" y="44"/>
                  </a:cubicBezTo>
                  <a:cubicBezTo>
                    <a:pt x="95" y="44"/>
                    <a:pt x="95" y="43"/>
                    <a:pt x="96" y="43"/>
                  </a:cubicBezTo>
                  <a:cubicBezTo>
                    <a:pt x="96" y="43"/>
                    <a:pt x="96" y="43"/>
                    <a:pt x="96" y="43"/>
                  </a:cubicBezTo>
                  <a:cubicBezTo>
                    <a:pt x="96" y="43"/>
                    <a:pt x="96" y="43"/>
                    <a:pt x="96" y="43"/>
                  </a:cubicBezTo>
                  <a:cubicBezTo>
                    <a:pt x="96" y="43"/>
                    <a:pt x="96" y="43"/>
                    <a:pt x="96" y="43"/>
                  </a:cubicBezTo>
                  <a:cubicBezTo>
                    <a:pt x="97" y="43"/>
                    <a:pt x="97" y="43"/>
                    <a:pt x="97" y="43"/>
                  </a:cubicBezTo>
                  <a:cubicBezTo>
                    <a:pt x="136" y="23"/>
                    <a:pt x="136" y="23"/>
                    <a:pt x="136" y="23"/>
                  </a:cubicBezTo>
                  <a:cubicBezTo>
                    <a:pt x="136" y="23"/>
                    <a:pt x="136" y="23"/>
                    <a:pt x="136" y="23"/>
                  </a:cubicBezTo>
                  <a:cubicBezTo>
                    <a:pt x="136" y="23"/>
                    <a:pt x="136" y="23"/>
                    <a:pt x="136" y="23"/>
                  </a:cubicBezTo>
                  <a:cubicBezTo>
                    <a:pt x="136" y="23"/>
                    <a:pt x="136" y="23"/>
                    <a:pt x="136" y="22"/>
                  </a:cubicBezTo>
                  <a:cubicBezTo>
                    <a:pt x="136" y="22"/>
                    <a:pt x="136" y="22"/>
                    <a:pt x="136" y="22"/>
                  </a:cubicBezTo>
                  <a:cubicBezTo>
                    <a:pt x="137" y="22"/>
                    <a:pt x="137" y="22"/>
                    <a:pt x="137" y="22"/>
                  </a:cubicBezTo>
                  <a:cubicBezTo>
                    <a:pt x="137" y="22"/>
                    <a:pt x="137" y="22"/>
                    <a:pt x="137" y="22"/>
                  </a:cubicBezTo>
                  <a:cubicBezTo>
                    <a:pt x="137" y="22"/>
                    <a:pt x="137" y="22"/>
                    <a:pt x="137" y="22"/>
                  </a:cubicBezTo>
                  <a:cubicBezTo>
                    <a:pt x="137" y="7"/>
                    <a:pt x="137" y="7"/>
                    <a:pt x="137" y="7"/>
                  </a:cubicBezTo>
                  <a:cubicBezTo>
                    <a:pt x="137" y="7"/>
                    <a:pt x="137" y="7"/>
                    <a:pt x="137" y="7"/>
                  </a:cubicBezTo>
                  <a:cubicBezTo>
                    <a:pt x="137" y="7"/>
                    <a:pt x="137" y="7"/>
                    <a:pt x="137" y="7"/>
                  </a:cubicBezTo>
                  <a:cubicBezTo>
                    <a:pt x="137" y="6"/>
                    <a:pt x="133" y="5"/>
                    <a:pt x="127" y="4"/>
                  </a:cubicBezTo>
                  <a:cubicBezTo>
                    <a:pt x="59" y="0"/>
                    <a:pt x="59" y="0"/>
                    <a:pt x="59" y="0"/>
                  </a:cubicBezTo>
                  <a:cubicBezTo>
                    <a:pt x="51" y="0"/>
                    <a:pt x="42" y="0"/>
                    <a:pt x="39" y="2"/>
                  </a:cubicBezTo>
                  <a:cubicBezTo>
                    <a:pt x="1" y="17"/>
                    <a:pt x="1" y="17"/>
                    <a:pt x="1" y="17"/>
                  </a:cubicBezTo>
                  <a:cubicBezTo>
                    <a:pt x="0" y="17"/>
                    <a:pt x="0" y="17"/>
                    <a:pt x="0" y="17"/>
                  </a:cubicBezTo>
                  <a:cubicBezTo>
                    <a:pt x="0" y="37"/>
                    <a:pt x="0" y="37"/>
                    <a:pt x="0" y="37"/>
                  </a:cubicBezTo>
                  <a:cubicBezTo>
                    <a:pt x="0" y="37"/>
                    <a:pt x="0" y="37"/>
                    <a:pt x="0" y="37"/>
                  </a:cubicBezTo>
                  <a:cubicBezTo>
                    <a:pt x="0" y="37"/>
                    <a:pt x="0" y="37"/>
                    <a:pt x="1" y="37"/>
                  </a:cubicBezTo>
                  <a:cubicBezTo>
                    <a:pt x="1" y="37"/>
                    <a:pt x="1" y="37"/>
                    <a:pt x="1" y="37"/>
                  </a:cubicBezTo>
                  <a:close/>
                </a:path>
              </a:pathLst>
            </a:custGeom>
            <a:grpFill/>
            <a:ln>
              <a:noFill/>
            </a:ln>
          </p:spPr>
          <p:txBody>
            <a:bodyPr/>
            <a:lstStyle/>
            <a:p>
              <a:pPr>
                <a:defRPr/>
              </a:pPr>
              <a:endParaRPr lang="en-US" sz="1350">
                <a:solidFill>
                  <a:srgbClr val="505050"/>
                </a:solidFill>
              </a:endParaRPr>
            </a:p>
          </p:txBody>
        </p:sp>
        <p:sp>
          <p:nvSpPr>
            <p:cNvPr id="50" name="Freeform 606"/>
            <p:cNvSpPr>
              <a:spLocks noEditPoints="1"/>
            </p:cNvSpPr>
            <p:nvPr/>
          </p:nvSpPr>
          <p:spPr bwMode="auto">
            <a:xfrm>
              <a:off x="5387975" y="4692650"/>
              <a:ext cx="131762" cy="85725"/>
            </a:xfrm>
            <a:custGeom>
              <a:avLst/>
              <a:gdLst>
                <a:gd name="T0" fmla="*/ 129 w 136"/>
                <a:gd name="T1" fmla="*/ 0 h 89"/>
                <a:gd name="T2" fmla="*/ 95 w 136"/>
                <a:gd name="T3" fmla="*/ 19 h 89"/>
                <a:gd name="T4" fmla="*/ 95 w 136"/>
                <a:gd name="T5" fmla="*/ 20 h 89"/>
                <a:gd name="T6" fmla="*/ 94 w 136"/>
                <a:gd name="T7" fmla="*/ 20 h 89"/>
                <a:gd name="T8" fmla="*/ 93 w 136"/>
                <a:gd name="T9" fmla="*/ 20 h 89"/>
                <a:gd name="T10" fmla="*/ 92 w 136"/>
                <a:gd name="T11" fmla="*/ 20 h 89"/>
                <a:gd name="T12" fmla="*/ 91 w 136"/>
                <a:gd name="T13" fmla="*/ 21 h 89"/>
                <a:gd name="T14" fmla="*/ 90 w 136"/>
                <a:gd name="T15" fmla="*/ 21 h 89"/>
                <a:gd name="T16" fmla="*/ 89 w 136"/>
                <a:gd name="T17" fmla="*/ 21 h 89"/>
                <a:gd name="T18" fmla="*/ 87 w 136"/>
                <a:gd name="T19" fmla="*/ 21 h 89"/>
                <a:gd name="T20" fmla="*/ 84 w 136"/>
                <a:gd name="T21" fmla="*/ 21 h 89"/>
                <a:gd name="T22" fmla="*/ 82 w 136"/>
                <a:gd name="T23" fmla="*/ 21 h 89"/>
                <a:gd name="T24" fmla="*/ 81 w 136"/>
                <a:gd name="T25" fmla="*/ 21 h 89"/>
                <a:gd name="T26" fmla="*/ 80 w 136"/>
                <a:gd name="T27" fmla="*/ 21 h 89"/>
                <a:gd name="T28" fmla="*/ 78 w 136"/>
                <a:gd name="T29" fmla="*/ 21 h 89"/>
                <a:gd name="T30" fmla="*/ 77 w 136"/>
                <a:gd name="T31" fmla="*/ 21 h 89"/>
                <a:gd name="T32" fmla="*/ 7 w 136"/>
                <a:gd name="T33" fmla="*/ 15 h 89"/>
                <a:gd name="T34" fmla="*/ 6 w 136"/>
                <a:gd name="T35" fmla="*/ 15 h 89"/>
                <a:gd name="T36" fmla="*/ 5 w 136"/>
                <a:gd name="T37" fmla="*/ 15 h 89"/>
                <a:gd name="T38" fmla="*/ 5 w 136"/>
                <a:gd name="T39" fmla="*/ 15 h 89"/>
                <a:gd name="T40" fmla="*/ 1 w 136"/>
                <a:gd name="T41" fmla="*/ 79 h 89"/>
                <a:gd name="T42" fmla="*/ 2 w 136"/>
                <a:gd name="T43" fmla="*/ 79 h 89"/>
                <a:gd name="T44" fmla="*/ 3 w 136"/>
                <a:gd name="T45" fmla="*/ 80 h 89"/>
                <a:gd name="T46" fmla="*/ 3 w 136"/>
                <a:gd name="T47" fmla="*/ 80 h 89"/>
                <a:gd name="T48" fmla="*/ 4 w 136"/>
                <a:gd name="T49" fmla="*/ 80 h 89"/>
                <a:gd name="T50" fmla="*/ 5 w 136"/>
                <a:gd name="T51" fmla="*/ 80 h 89"/>
                <a:gd name="T52" fmla="*/ 6 w 136"/>
                <a:gd name="T53" fmla="*/ 80 h 89"/>
                <a:gd name="T54" fmla="*/ 7 w 136"/>
                <a:gd name="T55" fmla="*/ 80 h 89"/>
                <a:gd name="T56" fmla="*/ 8 w 136"/>
                <a:gd name="T57" fmla="*/ 80 h 89"/>
                <a:gd name="T58" fmla="*/ 8 w 136"/>
                <a:gd name="T59" fmla="*/ 81 h 89"/>
                <a:gd name="T60" fmla="*/ 77 w 136"/>
                <a:gd name="T61" fmla="*/ 89 h 89"/>
                <a:gd name="T62" fmla="*/ 78 w 136"/>
                <a:gd name="T63" fmla="*/ 89 h 89"/>
                <a:gd name="T64" fmla="*/ 80 w 136"/>
                <a:gd name="T65" fmla="*/ 89 h 89"/>
                <a:gd name="T66" fmla="*/ 81 w 136"/>
                <a:gd name="T67" fmla="*/ 89 h 89"/>
                <a:gd name="T68" fmla="*/ 82 w 136"/>
                <a:gd name="T69" fmla="*/ 89 h 89"/>
                <a:gd name="T70" fmla="*/ 84 w 136"/>
                <a:gd name="T71" fmla="*/ 89 h 89"/>
                <a:gd name="T72" fmla="*/ 87 w 136"/>
                <a:gd name="T73" fmla="*/ 89 h 89"/>
                <a:gd name="T74" fmla="*/ 89 w 136"/>
                <a:gd name="T75" fmla="*/ 89 h 89"/>
                <a:gd name="T76" fmla="*/ 90 w 136"/>
                <a:gd name="T77" fmla="*/ 89 h 89"/>
                <a:gd name="T78" fmla="*/ 91 w 136"/>
                <a:gd name="T79" fmla="*/ 88 h 89"/>
                <a:gd name="T80" fmla="*/ 92 w 136"/>
                <a:gd name="T81" fmla="*/ 88 h 89"/>
                <a:gd name="T82" fmla="*/ 93 w 136"/>
                <a:gd name="T83" fmla="*/ 88 h 89"/>
                <a:gd name="T84" fmla="*/ 94 w 136"/>
                <a:gd name="T85" fmla="*/ 88 h 89"/>
                <a:gd name="T86" fmla="*/ 95 w 136"/>
                <a:gd name="T87" fmla="*/ 88 h 89"/>
                <a:gd name="T88" fmla="*/ 95 w 136"/>
                <a:gd name="T89" fmla="*/ 87 h 89"/>
                <a:gd name="T90" fmla="*/ 96 w 136"/>
                <a:gd name="T91" fmla="*/ 87 h 89"/>
                <a:gd name="T92" fmla="*/ 136 w 136"/>
                <a:gd name="T93" fmla="*/ 2 h 89"/>
                <a:gd name="T94" fmla="*/ 43 w 136"/>
                <a:gd name="T95" fmla="*/ 63 h 89"/>
                <a:gd name="T96" fmla="*/ 43 w 136"/>
                <a:gd name="T97" fmla="*/ 52 h 89"/>
                <a:gd name="T98" fmla="*/ 43 w 136"/>
                <a:gd name="T99" fmla="*/ 6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6" h="89">
                  <a:moveTo>
                    <a:pt x="136" y="2"/>
                  </a:moveTo>
                  <a:cubicBezTo>
                    <a:pt x="136" y="1"/>
                    <a:pt x="134" y="0"/>
                    <a:pt x="129" y="0"/>
                  </a:cubicBezTo>
                  <a:cubicBezTo>
                    <a:pt x="96" y="19"/>
                    <a:pt x="96" y="19"/>
                    <a:pt x="96" y="19"/>
                  </a:cubicBezTo>
                  <a:cubicBezTo>
                    <a:pt x="96" y="19"/>
                    <a:pt x="96" y="19"/>
                    <a:pt x="95" y="19"/>
                  </a:cubicBezTo>
                  <a:cubicBezTo>
                    <a:pt x="95" y="20"/>
                    <a:pt x="95" y="20"/>
                    <a:pt x="95" y="20"/>
                  </a:cubicBezTo>
                  <a:cubicBezTo>
                    <a:pt x="95" y="20"/>
                    <a:pt x="95" y="20"/>
                    <a:pt x="95" y="20"/>
                  </a:cubicBezTo>
                  <a:cubicBezTo>
                    <a:pt x="95" y="20"/>
                    <a:pt x="95" y="20"/>
                    <a:pt x="95" y="20"/>
                  </a:cubicBezTo>
                  <a:cubicBezTo>
                    <a:pt x="94" y="20"/>
                    <a:pt x="94" y="20"/>
                    <a:pt x="94" y="20"/>
                  </a:cubicBezTo>
                  <a:cubicBezTo>
                    <a:pt x="94" y="20"/>
                    <a:pt x="94" y="20"/>
                    <a:pt x="94" y="20"/>
                  </a:cubicBezTo>
                  <a:cubicBezTo>
                    <a:pt x="93" y="20"/>
                    <a:pt x="93" y="20"/>
                    <a:pt x="93" y="20"/>
                  </a:cubicBezTo>
                  <a:cubicBezTo>
                    <a:pt x="93" y="20"/>
                    <a:pt x="93" y="20"/>
                    <a:pt x="93" y="20"/>
                  </a:cubicBezTo>
                  <a:cubicBezTo>
                    <a:pt x="93" y="20"/>
                    <a:pt x="92" y="20"/>
                    <a:pt x="92" y="20"/>
                  </a:cubicBezTo>
                  <a:cubicBezTo>
                    <a:pt x="92" y="20"/>
                    <a:pt x="92" y="20"/>
                    <a:pt x="92" y="20"/>
                  </a:cubicBezTo>
                  <a:cubicBezTo>
                    <a:pt x="92" y="20"/>
                    <a:pt x="91" y="20"/>
                    <a:pt x="91" y="21"/>
                  </a:cubicBezTo>
                  <a:cubicBezTo>
                    <a:pt x="91" y="21"/>
                    <a:pt x="91" y="21"/>
                    <a:pt x="91" y="21"/>
                  </a:cubicBezTo>
                  <a:cubicBezTo>
                    <a:pt x="90" y="21"/>
                    <a:pt x="90" y="21"/>
                    <a:pt x="90" y="21"/>
                  </a:cubicBezTo>
                  <a:cubicBezTo>
                    <a:pt x="90" y="21"/>
                    <a:pt x="90" y="21"/>
                    <a:pt x="89" y="21"/>
                  </a:cubicBezTo>
                  <a:cubicBezTo>
                    <a:pt x="89" y="21"/>
                    <a:pt x="89" y="21"/>
                    <a:pt x="89" y="21"/>
                  </a:cubicBezTo>
                  <a:cubicBezTo>
                    <a:pt x="88" y="21"/>
                    <a:pt x="88" y="21"/>
                    <a:pt x="87" y="21"/>
                  </a:cubicBezTo>
                  <a:cubicBezTo>
                    <a:pt x="87" y="21"/>
                    <a:pt x="87" y="21"/>
                    <a:pt x="87" y="21"/>
                  </a:cubicBezTo>
                  <a:cubicBezTo>
                    <a:pt x="86" y="21"/>
                    <a:pt x="86" y="21"/>
                    <a:pt x="85" y="21"/>
                  </a:cubicBezTo>
                  <a:cubicBezTo>
                    <a:pt x="85" y="21"/>
                    <a:pt x="84" y="21"/>
                    <a:pt x="84" y="21"/>
                  </a:cubicBezTo>
                  <a:cubicBezTo>
                    <a:pt x="84" y="21"/>
                    <a:pt x="84" y="21"/>
                    <a:pt x="84" y="21"/>
                  </a:cubicBezTo>
                  <a:cubicBezTo>
                    <a:pt x="83" y="21"/>
                    <a:pt x="83" y="21"/>
                    <a:pt x="82" y="21"/>
                  </a:cubicBezTo>
                  <a:cubicBezTo>
                    <a:pt x="82" y="21"/>
                    <a:pt x="82" y="21"/>
                    <a:pt x="82" y="21"/>
                  </a:cubicBezTo>
                  <a:cubicBezTo>
                    <a:pt x="82" y="21"/>
                    <a:pt x="81" y="21"/>
                    <a:pt x="81" y="21"/>
                  </a:cubicBezTo>
                  <a:cubicBezTo>
                    <a:pt x="81" y="21"/>
                    <a:pt x="81" y="21"/>
                    <a:pt x="81" y="21"/>
                  </a:cubicBezTo>
                  <a:cubicBezTo>
                    <a:pt x="80" y="21"/>
                    <a:pt x="80" y="21"/>
                    <a:pt x="80" y="21"/>
                  </a:cubicBezTo>
                  <a:cubicBezTo>
                    <a:pt x="80" y="21"/>
                    <a:pt x="79" y="21"/>
                    <a:pt x="79" y="21"/>
                  </a:cubicBezTo>
                  <a:cubicBezTo>
                    <a:pt x="79" y="21"/>
                    <a:pt x="79" y="21"/>
                    <a:pt x="78" y="21"/>
                  </a:cubicBezTo>
                  <a:cubicBezTo>
                    <a:pt x="78" y="21"/>
                    <a:pt x="78" y="21"/>
                    <a:pt x="78" y="21"/>
                  </a:cubicBezTo>
                  <a:cubicBezTo>
                    <a:pt x="77" y="21"/>
                    <a:pt x="77" y="21"/>
                    <a:pt x="77" y="21"/>
                  </a:cubicBezTo>
                  <a:cubicBezTo>
                    <a:pt x="8" y="16"/>
                    <a:pt x="8" y="16"/>
                    <a:pt x="8" y="16"/>
                  </a:cubicBezTo>
                  <a:cubicBezTo>
                    <a:pt x="8" y="15"/>
                    <a:pt x="8" y="15"/>
                    <a:pt x="7" y="15"/>
                  </a:cubicBezTo>
                  <a:cubicBezTo>
                    <a:pt x="7" y="15"/>
                    <a:pt x="7" y="15"/>
                    <a:pt x="7" y="15"/>
                  </a:cubicBezTo>
                  <a:cubicBezTo>
                    <a:pt x="7" y="15"/>
                    <a:pt x="7" y="15"/>
                    <a:pt x="6" y="15"/>
                  </a:cubicBezTo>
                  <a:cubicBezTo>
                    <a:pt x="6" y="15"/>
                    <a:pt x="6" y="15"/>
                    <a:pt x="6" y="15"/>
                  </a:cubicBezTo>
                  <a:cubicBezTo>
                    <a:pt x="6" y="15"/>
                    <a:pt x="6" y="15"/>
                    <a:pt x="5" y="15"/>
                  </a:cubicBezTo>
                  <a:cubicBezTo>
                    <a:pt x="5" y="15"/>
                    <a:pt x="5" y="15"/>
                    <a:pt x="5" y="15"/>
                  </a:cubicBezTo>
                  <a:cubicBezTo>
                    <a:pt x="5" y="15"/>
                    <a:pt x="5" y="15"/>
                    <a:pt x="5" y="15"/>
                  </a:cubicBezTo>
                  <a:cubicBezTo>
                    <a:pt x="0" y="18"/>
                    <a:pt x="0" y="18"/>
                    <a:pt x="0" y="18"/>
                  </a:cubicBezTo>
                  <a:cubicBezTo>
                    <a:pt x="1" y="79"/>
                    <a:pt x="1" y="79"/>
                    <a:pt x="1" y="79"/>
                  </a:cubicBezTo>
                  <a:cubicBezTo>
                    <a:pt x="1" y="79"/>
                    <a:pt x="2" y="79"/>
                    <a:pt x="2" y="79"/>
                  </a:cubicBezTo>
                  <a:cubicBezTo>
                    <a:pt x="2" y="79"/>
                    <a:pt x="2" y="79"/>
                    <a:pt x="2" y="79"/>
                  </a:cubicBezTo>
                  <a:cubicBezTo>
                    <a:pt x="2" y="79"/>
                    <a:pt x="2" y="79"/>
                    <a:pt x="2" y="79"/>
                  </a:cubicBezTo>
                  <a:cubicBezTo>
                    <a:pt x="2" y="80"/>
                    <a:pt x="2" y="80"/>
                    <a:pt x="3" y="80"/>
                  </a:cubicBezTo>
                  <a:cubicBezTo>
                    <a:pt x="3" y="80"/>
                    <a:pt x="3" y="80"/>
                    <a:pt x="3" y="80"/>
                  </a:cubicBezTo>
                  <a:cubicBezTo>
                    <a:pt x="3" y="80"/>
                    <a:pt x="3" y="80"/>
                    <a:pt x="3" y="80"/>
                  </a:cubicBezTo>
                  <a:cubicBezTo>
                    <a:pt x="4" y="80"/>
                    <a:pt x="4" y="80"/>
                    <a:pt x="4" y="80"/>
                  </a:cubicBezTo>
                  <a:cubicBezTo>
                    <a:pt x="4" y="80"/>
                    <a:pt x="4" y="80"/>
                    <a:pt x="4" y="80"/>
                  </a:cubicBezTo>
                  <a:cubicBezTo>
                    <a:pt x="4" y="80"/>
                    <a:pt x="5" y="80"/>
                    <a:pt x="5" y="80"/>
                  </a:cubicBezTo>
                  <a:cubicBezTo>
                    <a:pt x="5" y="80"/>
                    <a:pt x="5" y="80"/>
                    <a:pt x="5" y="80"/>
                  </a:cubicBezTo>
                  <a:cubicBezTo>
                    <a:pt x="5" y="80"/>
                    <a:pt x="5" y="80"/>
                    <a:pt x="5" y="80"/>
                  </a:cubicBezTo>
                  <a:cubicBezTo>
                    <a:pt x="6" y="80"/>
                    <a:pt x="6" y="80"/>
                    <a:pt x="6" y="80"/>
                  </a:cubicBezTo>
                  <a:cubicBezTo>
                    <a:pt x="6" y="80"/>
                    <a:pt x="6" y="80"/>
                    <a:pt x="6" y="80"/>
                  </a:cubicBezTo>
                  <a:cubicBezTo>
                    <a:pt x="7" y="80"/>
                    <a:pt x="7" y="80"/>
                    <a:pt x="7" y="80"/>
                  </a:cubicBezTo>
                  <a:cubicBezTo>
                    <a:pt x="7" y="80"/>
                    <a:pt x="7" y="80"/>
                    <a:pt x="7" y="80"/>
                  </a:cubicBezTo>
                  <a:cubicBezTo>
                    <a:pt x="7" y="80"/>
                    <a:pt x="8" y="80"/>
                    <a:pt x="8" y="80"/>
                  </a:cubicBezTo>
                  <a:cubicBezTo>
                    <a:pt x="8" y="80"/>
                    <a:pt x="8" y="80"/>
                    <a:pt x="8" y="80"/>
                  </a:cubicBezTo>
                  <a:cubicBezTo>
                    <a:pt x="8" y="80"/>
                    <a:pt x="8" y="81"/>
                    <a:pt x="8" y="81"/>
                  </a:cubicBezTo>
                  <a:cubicBezTo>
                    <a:pt x="9" y="81"/>
                    <a:pt x="9" y="81"/>
                    <a:pt x="9" y="81"/>
                  </a:cubicBezTo>
                  <a:cubicBezTo>
                    <a:pt x="77" y="89"/>
                    <a:pt x="77" y="89"/>
                    <a:pt x="77" y="89"/>
                  </a:cubicBezTo>
                  <a:cubicBezTo>
                    <a:pt x="77" y="89"/>
                    <a:pt x="77" y="89"/>
                    <a:pt x="78" y="89"/>
                  </a:cubicBezTo>
                  <a:cubicBezTo>
                    <a:pt x="78" y="89"/>
                    <a:pt x="78" y="89"/>
                    <a:pt x="78" y="89"/>
                  </a:cubicBezTo>
                  <a:cubicBezTo>
                    <a:pt x="79" y="89"/>
                    <a:pt x="79" y="89"/>
                    <a:pt x="79" y="89"/>
                  </a:cubicBezTo>
                  <a:cubicBezTo>
                    <a:pt x="79" y="89"/>
                    <a:pt x="80" y="89"/>
                    <a:pt x="80" y="89"/>
                  </a:cubicBezTo>
                  <a:cubicBezTo>
                    <a:pt x="80" y="89"/>
                    <a:pt x="80" y="89"/>
                    <a:pt x="81" y="89"/>
                  </a:cubicBezTo>
                  <a:cubicBezTo>
                    <a:pt x="81" y="89"/>
                    <a:pt x="81" y="89"/>
                    <a:pt x="81" y="89"/>
                  </a:cubicBezTo>
                  <a:cubicBezTo>
                    <a:pt x="81" y="89"/>
                    <a:pt x="82" y="89"/>
                    <a:pt x="82" y="89"/>
                  </a:cubicBezTo>
                  <a:cubicBezTo>
                    <a:pt x="82" y="89"/>
                    <a:pt x="82" y="89"/>
                    <a:pt x="82" y="89"/>
                  </a:cubicBezTo>
                  <a:cubicBezTo>
                    <a:pt x="83" y="89"/>
                    <a:pt x="83" y="89"/>
                    <a:pt x="84" y="89"/>
                  </a:cubicBezTo>
                  <a:cubicBezTo>
                    <a:pt x="84" y="89"/>
                    <a:pt x="84" y="89"/>
                    <a:pt x="84" y="89"/>
                  </a:cubicBezTo>
                  <a:cubicBezTo>
                    <a:pt x="84" y="89"/>
                    <a:pt x="85" y="89"/>
                    <a:pt x="85" y="89"/>
                  </a:cubicBezTo>
                  <a:cubicBezTo>
                    <a:pt x="86" y="89"/>
                    <a:pt x="86" y="89"/>
                    <a:pt x="87" y="89"/>
                  </a:cubicBezTo>
                  <a:cubicBezTo>
                    <a:pt x="87" y="89"/>
                    <a:pt x="87" y="89"/>
                    <a:pt x="87" y="89"/>
                  </a:cubicBezTo>
                  <a:cubicBezTo>
                    <a:pt x="88" y="89"/>
                    <a:pt x="88" y="89"/>
                    <a:pt x="89" y="89"/>
                  </a:cubicBezTo>
                  <a:cubicBezTo>
                    <a:pt x="89" y="89"/>
                    <a:pt x="89" y="89"/>
                    <a:pt x="89" y="89"/>
                  </a:cubicBezTo>
                  <a:cubicBezTo>
                    <a:pt x="90" y="89"/>
                    <a:pt x="90" y="89"/>
                    <a:pt x="90" y="89"/>
                  </a:cubicBezTo>
                  <a:cubicBezTo>
                    <a:pt x="90" y="89"/>
                    <a:pt x="90" y="88"/>
                    <a:pt x="91" y="88"/>
                  </a:cubicBezTo>
                  <a:cubicBezTo>
                    <a:pt x="91" y="88"/>
                    <a:pt x="91" y="88"/>
                    <a:pt x="91" y="88"/>
                  </a:cubicBezTo>
                  <a:cubicBezTo>
                    <a:pt x="92" y="88"/>
                    <a:pt x="92" y="88"/>
                    <a:pt x="92" y="88"/>
                  </a:cubicBezTo>
                  <a:cubicBezTo>
                    <a:pt x="92" y="88"/>
                    <a:pt x="92" y="88"/>
                    <a:pt x="92" y="88"/>
                  </a:cubicBezTo>
                  <a:cubicBezTo>
                    <a:pt x="92" y="88"/>
                    <a:pt x="93" y="88"/>
                    <a:pt x="93" y="88"/>
                  </a:cubicBezTo>
                  <a:cubicBezTo>
                    <a:pt x="93" y="88"/>
                    <a:pt x="93" y="88"/>
                    <a:pt x="93" y="88"/>
                  </a:cubicBezTo>
                  <a:cubicBezTo>
                    <a:pt x="93" y="88"/>
                    <a:pt x="93" y="88"/>
                    <a:pt x="93" y="88"/>
                  </a:cubicBezTo>
                  <a:cubicBezTo>
                    <a:pt x="93" y="88"/>
                    <a:pt x="93" y="88"/>
                    <a:pt x="94" y="88"/>
                  </a:cubicBezTo>
                  <a:cubicBezTo>
                    <a:pt x="94" y="88"/>
                    <a:pt x="94" y="88"/>
                    <a:pt x="94" y="88"/>
                  </a:cubicBezTo>
                  <a:cubicBezTo>
                    <a:pt x="94" y="88"/>
                    <a:pt x="94" y="88"/>
                    <a:pt x="95" y="88"/>
                  </a:cubicBezTo>
                  <a:cubicBezTo>
                    <a:pt x="95" y="88"/>
                    <a:pt x="95" y="88"/>
                    <a:pt x="95" y="88"/>
                  </a:cubicBezTo>
                  <a:cubicBezTo>
                    <a:pt x="95" y="88"/>
                    <a:pt x="95" y="87"/>
                    <a:pt x="95" y="87"/>
                  </a:cubicBezTo>
                  <a:cubicBezTo>
                    <a:pt x="95" y="87"/>
                    <a:pt x="95" y="87"/>
                    <a:pt x="95" y="87"/>
                  </a:cubicBezTo>
                  <a:cubicBezTo>
                    <a:pt x="96" y="87"/>
                    <a:pt x="96" y="87"/>
                    <a:pt x="96" y="87"/>
                  </a:cubicBezTo>
                  <a:cubicBezTo>
                    <a:pt x="135" y="57"/>
                    <a:pt x="135" y="57"/>
                    <a:pt x="135" y="57"/>
                  </a:cubicBezTo>
                  <a:cubicBezTo>
                    <a:pt x="135" y="57"/>
                    <a:pt x="136" y="23"/>
                    <a:pt x="136" y="2"/>
                  </a:cubicBezTo>
                  <a:cubicBezTo>
                    <a:pt x="136" y="2"/>
                    <a:pt x="136" y="2"/>
                    <a:pt x="136" y="2"/>
                  </a:cubicBezTo>
                  <a:close/>
                  <a:moveTo>
                    <a:pt x="43" y="63"/>
                  </a:moveTo>
                  <a:cubicBezTo>
                    <a:pt x="40" y="63"/>
                    <a:pt x="38" y="60"/>
                    <a:pt x="38" y="57"/>
                  </a:cubicBezTo>
                  <a:cubicBezTo>
                    <a:pt x="38" y="54"/>
                    <a:pt x="40" y="52"/>
                    <a:pt x="43" y="52"/>
                  </a:cubicBezTo>
                  <a:cubicBezTo>
                    <a:pt x="46" y="52"/>
                    <a:pt x="48" y="54"/>
                    <a:pt x="48" y="57"/>
                  </a:cubicBezTo>
                  <a:cubicBezTo>
                    <a:pt x="48" y="60"/>
                    <a:pt x="46" y="63"/>
                    <a:pt x="43" y="63"/>
                  </a:cubicBezTo>
                  <a:close/>
                </a:path>
              </a:pathLst>
            </a:custGeom>
            <a:grpFill/>
            <a:ln>
              <a:noFill/>
            </a:ln>
          </p:spPr>
          <p:txBody>
            <a:bodyPr/>
            <a:lstStyle/>
            <a:p>
              <a:pPr>
                <a:defRPr/>
              </a:pPr>
              <a:endParaRPr lang="en-US" sz="1350">
                <a:solidFill>
                  <a:srgbClr val="505050"/>
                </a:solidFill>
              </a:endParaRPr>
            </a:p>
          </p:txBody>
        </p:sp>
        <p:sp>
          <p:nvSpPr>
            <p:cNvPr id="51" name="Freeform 607"/>
            <p:cNvSpPr>
              <a:spLocks/>
            </p:cNvSpPr>
            <p:nvPr/>
          </p:nvSpPr>
          <p:spPr bwMode="auto">
            <a:xfrm>
              <a:off x="5387975" y="4660900"/>
              <a:ext cx="131762" cy="44450"/>
            </a:xfrm>
            <a:custGeom>
              <a:avLst/>
              <a:gdLst>
                <a:gd name="T0" fmla="*/ 1 w 136"/>
                <a:gd name="T1" fmla="*/ 39 h 46"/>
                <a:gd name="T2" fmla="*/ 2 w 136"/>
                <a:gd name="T3" fmla="*/ 39 h 46"/>
                <a:gd name="T4" fmla="*/ 3 w 136"/>
                <a:gd name="T5" fmla="*/ 39 h 46"/>
                <a:gd name="T6" fmla="*/ 4 w 136"/>
                <a:gd name="T7" fmla="*/ 39 h 46"/>
                <a:gd name="T8" fmla="*/ 5 w 136"/>
                <a:gd name="T9" fmla="*/ 39 h 46"/>
                <a:gd name="T10" fmla="*/ 5 w 136"/>
                <a:gd name="T11" fmla="*/ 40 h 46"/>
                <a:gd name="T12" fmla="*/ 6 w 136"/>
                <a:gd name="T13" fmla="*/ 40 h 46"/>
                <a:gd name="T14" fmla="*/ 7 w 136"/>
                <a:gd name="T15" fmla="*/ 40 h 46"/>
                <a:gd name="T16" fmla="*/ 77 w 136"/>
                <a:gd name="T17" fmla="*/ 45 h 46"/>
                <a:gd name="T18" fmla="*/ 78 w 136"/>
                <a:gd name="T19" fmla="*/ 45 h 46"/>
                <a:gd name="T20" fmla="*/ 80 w 136"/>
                <a:gd name="T21" fmla="*/ 45 h 46"/>
                <a:gd name="T22" fmla="*/ 81 w 136"/>
                <a:gd name="T23" fmla="*/ 46 h 46"/>
                <a:gd name="T24" fmla="*/ 82 w 136"/>
                <a:gd name="T25" fmla="*/ 46 h 46"/>
                <a:gd name="T26" fmla="*/ 84 w 136"/>
                <a:gd name="T27" fmla="*/ 45 h 46"/>
                <a:gd name="T28" fmla="*/ 87 w 136"/>
                <a:gd name="T29" fmla="*/ 45 h 46"/>
                <a:gd name="T30" fmla="*/ 89 w 136"/>
                <a:gd name="T31" fmla="*/ 45 h 46"/>
                <a:gd name="T32" fmla="*/ 90 w 136"/>
                <a:gd name="T33" fmla="*/ 45 h 46"/>
                <a:gd name="T34" fmla="*/ 91 w 136"/>
                <a:gd name="T35" fmla="*/ 45 h 46"/>
                <a:gd name="T36" fmla="*/ 92 w 136"/>
                <a:gd name="T37" fmla="*/ 45 h 46"/>
                <a:gd name="T38" fmla="*/ 93 w 136"/>
                <a:gd name="T39" fmla="*/ 45 h 46"/>
                <a:gd name="T40" fmla="*/ 94 w 136"/>
                <a:gd name="T41" fmla="*/ 44 h 46"/>
                <a:gd name="T42" fmla="*/ 95 w 136"/>
                <a:gd name="T43" fmla="*/ 44 h 46"/>
                <a:gd name="T44" fmla="*/ 95 w 136"/>
                <a:gd name="T45" fmla="*/ 44 h 46"/>
                <a:gd name="T46" fmla="*/ 135 w 136"/>
                <a:gd name="T47" fmla="*/ 21 h 46"/>
                <a:gd name="T48" fmla="*/ 135 w 136"/>
                <a:gd name="T49" fmla="*/ 21 h 46"/>
                <a:gd name="T50" fmla="*/ 135 w 136"/>
                <a:gd name="T51" fmla="*/ 21 h 46"/>
                <a:gd name="T52" fmla="*/ 136 w 136"/>
                <a:gd name="T53" fmla="*/ 20 h 46"/>
                <a:gd name="T54" fmla="*/ 136 w 136"/>
                <a:gd name="T55" fmla="*/ 3 h 46"/>
                <a:gd name="T56" fmla="*/ 136 w 136"/>
                <a:gd name="T57" fmla="*/ 3 h 46"/>
                <a:gd name="T58" fmla="*/ 96 w 136"/>
                <a:gd name="T59" fmla="*/ 19 h 46"/>
                <a:gd name="T60" fmla="*/ 95 w 136"/>
                <a:gd name="T61" fmla="*/ 19 h 46"/>
                <a:gd name="T62" fmla="*/ 95 w 136"/>
                <a:gd name="T63" fmla="*/ 19 h 46"/>
                <a:gd name="T64" fmla="*/ 94 w 136"/>
                <a:gd name="T65" fmla="*/ 20 h 46"/>
                <a:gd name="T66" fmla="*/ 93 w 136"/>
                <a:gd name="T67" fmla="*/ 20 h 46"/>
                <a:gd name="T68" fmla="*/ 92 w 136"/>
                <a:gd name="T69" fmla="*/ 20 h 46"/>
                <a:gd name="T70" fmla="*/ 91 w 136"/>
                <a:gd name="T71" fmla="*/ 20 h 46"/>
                <a:gd name="T72" fmla="*/ 89 w 136"/>
                <a:gd name="T73" fmla="*/ 20 h 46"/>
                <a:gd name="T74" fmla="*/ 87 w 136"/>
                <a:gd name="T75" fmla="*/ 21 h 46"/>
                <a:gd name="T76" fmla="*/ 85 w 136"/>
                <a:gd name="T77" fmla="*/ 21 h 46"/>
                <a:gd name="T78" fmla="*/ 84 w 136"/>
                <a:gd name="T79" fmla="*/ 21 h 46"/>
                <a:gd name="T80" fmla="*/ 82 w 136"/>
                <a:gd name="T81" fmla="*/ 21 h 46"/>
                <a:gd name="T82" fmla="*/ 81 w 136"/>
                <a:gd name="T83" fmla="*/ 21 h 46"/>
                <a:gd name="T84" fmla="*/ 79 w 136"/>
                <a:gd name="T85" fmla="*/ 21 h 46"/>
                <a:gd name="T86" fmla="*/ 78 w 136"/>
                <a:gd name="T87" fmla="*/ 21 h 46"/>
                <a:gd name="T88" fmla="*/ 8 w 136"/>
                <a:gd name="T89" fmla="*/ 15 h 46"/>
                <a:gd name="T90" fmla="*/ 7 w 136"/>
                <a:gd name="T91" fmla="*/ 15 h 46"/>
                <a:gd name="T92" fmla="*/ 6 w 136"/>
                <a:gd name="T93" fmla="*/ 15 h 46"/>
                <a:gd name="T94" fmla="*/ 5 w 136"/>
                <a:gd name="T95" fmla="*/ 15 h 46"/>
                <a:gd name="T96" fmla="*/ 0 w 136"/>
                <a:gd name="T97" fmla="*/ 17 h 46"/>
                <a:gd name="T98" fmla="*/ 1 w 136"/>
                <a:gd name="T99" fmla="*/ 3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6" h="46">
                  <a:moveTo>
                    <a:pt x="1" y="39"/>
                  </a:moveTo>
                  <a:cubicBezTo>
                    <a:pt x="1" y="39"/>
                    <a:pt x="1" y="39"/>
                    <a:pt x="1" y="39"/>
                  </a:cubicBezTo>
                  <a:cubicBezTo>
                    <a:pt x="1" y="39"/>
                    <a:pt x="2" y="39"/>
                    <a:pt x="2" y="39"/>
                  </a:cubicBezTo>
                  <a:cubicBezTo>
                    <a:pt x="2" y="39"/>
                    <a:pt x="2" y="39"/>
                    <a:pt x="2" y="39"/>
                  </a:cubicBezTo>
                  <a:cubicBezTo>
                    <a:pt x="2" y="39"/>
                    <a:pt x="2" y="39"/>
                    <a:pt x="2" y="39"/>
                  </a:cubicBezTo>
                  <a:cubicBezTo>
                    <a:pt x="3" y="39"/>
                    <a:pt x="3" y="39"/>
                    <a:pt x="3" y="39"/>
                  </a:cubicBezTo>
                  <a:cubicBezTo>
                    <a:pt x="3" y="39"/>
                    <a:pt x="3" y="39"/>
                    <a:pt x="3" y="39"/>
                  </a:cubicBezTo>
                  <a:cubicBezTo>
                    <a:pt x="4" y="39"/>
                    <a:pt x="4" y="39"/>
                    <a:pt x="4" y="39"/>
                  </a:cubicBezTo>
                  <a:cubicBezTo>
                    <a:pt x="4" y="39"/>
                    <a:pt x="4" y="39"/>
                    <a:pt x="4" y="39"/>
                  </a:cubicBezTo>
                  <a:cubicBezTo>
                    <a:pt x="4" y="39"/>
                    <a:pt x="4" y="39"/>
                    <a:pt x="5" y="39"/>
                  </a:cubicBezTo>
                  <a:cubicBezTo>
                    <a:pt x="5" y="39"/>
                    <a:pt x="5" y="40"/>
                    <a:pt x="5" y="40"/>
                  </a:cubicBezTo>
                  <a:cubicBezTo>
                    <a:pt x="5" y="40"/>
                    <a:pt x="5" y="40"/>
                    <a:pt x="5" y="40"/>
                  </a:cubicBezTo>
                  <a:cubicBezTo>
                    <a:pt x="6" y="40"/>
                    <a:pt x="6" y="40"/>
                    <a:pt x="6" y="40"/>
                  </a:cubicBezTo>
                  <a:cubicBezTo>
                    <a:pt x="6" y="40"/>
                    <a:pt x="6" y="40"/>
                    <a:pt x="6" y="40"/>
                  </a:cubicBezTo>
                  <a:cubicBezTo>
                    <a:pt x="7" y="40"/>
                    <a:pt x="7" y="40"/>
                    <a:pt x="7" y="40"/>
                  </a:cubicBezTo>
                  <a:cubicBezTo>
                    <a:pt x="7" y="40"/>
                    <a:pt x="7" y="40"/>
                    <a:pt x="7" y="40"/>
                  </a:cubicBezTo>
                  <a:cubicBezTo>
                    <a:pt x="8" y="40"/>
                    <a:pt x="8" y="40"/>
                    <a:pt x="8" y="40"/>
                  </a:cubicBezTo>
                  <a:cubicBezTo>
                    <a:pt x="77" y="45"/>
                    <a:pt x="77" y="45"/>
                    <a:pt x="77" y="45"/>
                  </a:cubicBezTo>
                  <a:cubicBezTo>
                    <a:pt x="77" y="45"/>
                    <a:pt x="77" y="45"/>
                    <a:pt x="78" y="45"/>
                  </a:cubicBezTo>
                  <a:cubicBezTo>
                    <a:pt x="78" y="45"/>
                    <a:pt x="78" y="45"/>
                    <a:pt x="78" y="45"/>
                  </a:cubicBezTo>
                  <a:cubicBezTo>
                    <a:pt x="79" y="45"/>
                    <a:pt x="79" y="45"/>
                    <a:pt x="79" y="45"/>
                  </a:cubicBezTo>
                  <a:cubicBezTo>
                    <a:pt x="79" y="45"/>
                    <a:pt x="80" y="45"/>
                    <a:pt x="80" y="45"/>
                  </a:cubicBezTo>
                  <a:cubicBezTo>
                    <a:pt x="80" y="45"/>
                    <a:pt x="80" y="45"/>
                    <a:pt x="81" y="46"/>
                  </a:cubicBezTo>
                  <a:cubicBezTo>
                    <a:pt x="81" y="46"/>
                    <a:pt x="81" y="46"/>
                    <a:pt x="81" y="46"/>
                  </a:cubicBezTo>
                  <a:cubicBezTo>
                    <a:pt x="81" y="46"/>
                    <a:pt x="82" y="46"/>
                    <a:pt x="82" y="46"/>
                  </a:cubicBezTo>
                  <a:cubicBezTo>
                    <a:pt x="82" y="46"/>
                    <a:pt x="82" y="46"/>
                    <a:pt x="82" y="46"/>
                  </a:cubicBezTo>
                  <a:cubicBezTo>
                    <a:pt x="83" y="46"/>
                    <a:pt x="83" y="46"/>
                    <a:pt x="84" y="45"/>
                  </a:cubicBezTo>
                  <a:cubicBezTo>
                    <a:pt x="84" y="45"/>
                    <a:pt x="84" y="45"/>
                    <a:pt x="84" y="45"/>
                  </a:cubicBezTo>
                  <a:cubicBezTo>
                    <a:pt x="84" y="45"/>
                    <a:pt x="85" y="45"/>
                    <a:pt x="85" y="45"/>
                  </a:cubicBezTo>
                  <a:cubicBezTo>
                    <a:pt x="86" y="45"/>
                    <a:pt x="86" y="45"/>
                    <a:pt x="87" y="45"/>
                  </a:cubicBezTo>
                  <a:cubicBezTo>
                    <a:pt x="87" y="45"/>
                    <a:pt x="87" y="45"/>
                    <a:pt x="87" y="45"/>
                  </a:cubicBezTo>
                  <a:cubicBezTo>
                    <a:pt x="88" y="45"/>
                    <a:pt x="88" y="45"/>
                    <a:pt x="89" y="45"/>
                  </a:cubicBezTo>
                  <a:cubicBezTo>
                    <a:pt x="89" y="45"/>
                    <a:pt x="89" y="45"/>
                    <a:pt x="89" y="45"/>
                  </a:cubicBezTo>
                  <a:cubicBezTo>
                    <a:pt x="90" y="45"/>
                    <a:pt x="90" y="45"/>
                    <a:pt x="90" y="45"/>
                  </a:cubicBezTo>
                  <a:cubicBezTo>
                    <a:pt x="90" y="45"/>
                    <a:pt x="90" y="45"/>
                    <a:pt x="91" y="45"/>
                  </a:cubicBezTo>
                  <a:cubicBezTo>
                    <a:pt x="91" y="45"/>
                    <a:pt x="91" y="45"/>
                    <a:pt x="91" y="45"/>
                  </a:cubicBezTo>
                  <a:cubicBezTo>
                    <a:pt x="91" y="45"/>
                    <a:pt x="92" y="45"/>
                    <a:pt x="92" y="45"/>
                  </a:cubicBezTo>
                  <a:cubicBezTo>
                    <a:pt x="92" y="45"/>
                    <a:pt x="92" y="45"/>
                    <a:pt x="92" y="45"/>
                  </a:cubicBezTo>
                  <a:cubicBezTo>
                    <a:pt x="92" y="45"/>
                    <a:pt x="93" y="45"/>
                    <a:pt x="93" y="45"/>
                  </a:cubicBezTo>
                  <a:cubicBezTo>
                    <a:pt x="93" y="45"/>
                    <a:pt x="93" y="45"/>
                    <a:pt x="93" y="45"/>
                  </a:cubicBezTo>
                  <a:cubicBezTo>
                    <a:pt x="93" y="45"/>
                    <a:pt x="93" y="44"/>
                    <a:pt x="94" y="44"/>
                  </a:cubicBezTo>
                  <a:cubicBezTo>
                    <a:pt x="94" y="44"/>
                    <a:pt x="94" y="44"/>
                    <a:pt x="94" y="44"/>
                  </a:cubicBezTo>
                  <a:cubicBezTo>
                    <a:pt x="94" y="44"/>
                    <a:pt x="94" y="44"/>
                    <a:pt x="95" y="44"/>
                  </a:cubicBezTo>
                  <a:cubicBezTo>
                    <a:pt x="95" y="44"/>
                    <a:pt x="95" y="44"/>
                    <a:pt x="95" y="44"/>
                  </a:cubicBezTo>
                  <a:cubicBezTo>
                    <a:pt x="95" y="44"/>
                    <a:pt x="95" y="44"/>
                    <a:pt x="95" y="44"/>
                  </a:cubicBezTo>
                  <a:cubicBezTo>
                    <a:pt x="95" y="44"/>
                    <a:pt x="95" y="44"/>
                    <a:pt x="95" y="44"/>
                  </a:cubicBezTo>
                  <a:cubicBezTo>
                    <a:pt x="96" y="44"/>
                    <a:pt x="96" y="44"/>
                    <a:pt x="96" y="44"/>
                  </a:cubicBezTo>
                  <a:cubicBezTo>
                    <a:pt x="135" y="21"/>
                    <a:pt x="135" y="21"/>
                    <a:pt x="135" y="21"/>
                  </a:cubicBezTo>
                  <a:cubicBezTo>
                    <a:pt x="135" y="21"/>
                    <a:pt x="135" y="21"/>
                    <a:pt x="135" y="21"/>
                  </a:cubicBezTo>
                  <a:cubicBezTo>
                    <a:pt x="135" y="21"/>
                    <a:pt x="135" y="21"/>
                    <a:pt x="135" y="21"/>
                  </a:cubicBezTo>
                  <a:cubicBezTo>
                    <a:pt x="135" y="21"/>
                    <a:pt x="135" y="21"/>
                    <a:pt x="135" y="21"/>
                  </a:cubicBezTo>
                  <a:cubicBezTo>
                    <a:pt x="135" y="21"/>
                    <a:pt x="135" y="21"/>
                    <a:pt x="135" y="21"/>
                  </a:cubicBezTo>
                  <a:cubicBezTo>
                    <a:pt x="136" y="21"/>
                    <a:pt x="136" y="21"/>
                    <a:pt x="136" y="20"/>
                  </a:cubicBezTo>
                  <a:cubicBezTo>
                    <a:pt x="136" y="20"/>
                    <a:pt x="136" y="20"/>
                    <a:pt x="136" y="20"/>
                  </a:cubicBezTo>
                  <a:cubicBezTo>
                    <a:pt x="136" y="20"/>
                    <a:pt x="136" y="20"/>
                    <a:pt x="136" y="20"/>
                  </a:cubicBezTo>
                  <a:cubicBezTo>
                    <a:pt x="136" y="3"/>
                    <a:pt x="136" y="3"/>
                    <a:pt x="136" y="3"/>
                  </a:cubicBezTo>
                  <a:cubicBezTo>
                    <a:pt x="136" y="3"/>
                    <a:pt x="136" y="3"/>
                    <a:pt x="136" y="3"/>
                  </a:cubicBezTo>
                  <a:cubicBezTo>
                    <a:pt x="136" y="3"/>
                    <a:pt x="136" y="3"/>
                    <a:pt x="136" y="3"/>
                  </a:cubicBezTo>
                  <a:cubicBezTo>
                    <a:pt x="136" y="2"/>
                    <a:pt x="134" y="1"/>
                    <a:pt x="129" y="0"/>
                  </a:cubicBezTo>
                  <a:cubicBezTo>
                    <a:pt x="96" y="19"/>
                    <a:pt x="96" y="19"/>
                    <a:pt x="96" y="19"/>
                  </a:cubicBezTo>
                  <a:cubicBezTo>
                    <a:pt x="96" y="19"/>
                    <a:pt x="96" y="19"/>
                    <a:pt x="95" y="19"/>
                  </a:cubicBezTo>
                  <a:cubicBezTo>
                    <a:pt x="95" y="19"/>
                    <a:pt x="95" y="19"/>
                    <a:pt x="95" y="19"/>
                  </a:cubicBezTo>
                  <a:cubicBezTo>
                    <a:pt x="95" y="19"/>
                    <a:pt x="95" y="19"/>
                    <a:pt x="95" y="19"/>
                  </a:cubicBezTo>
                  <a:cubicBezTo>
                    <a:pt x="95" y="19"/>
                    <a:pt x="95" y="19"/>
                    <a:pt x="95" y="19"/>
                  </a:cubicBezTo>
                  <a:cubicBezTo>
                    <a:pt x="94" y="19"/>
                    <a:pt x="94" y="20"/>
                    <a:pt x="94" y="20"/>
                  </a:cubicBezTo>
                  <a:cubicBezTo>
                    <a:pt x="94" y="20"/>
                    <a:pt x="94" y="20"/>
                    <a:pt x="94" y="20"/>
                  </a:cubicBezTo>
                  <a:cubicBezTo>
                    <a:pt x="93" y="20"/>
                    <a:pt x="93" y="20"/>
                    <a:pt x="93" y="20"/>
                  </a:cubicBezTo>
                  <a:cubicBezTo>
                    <a:pt x="93" y="20"/>
                    <a:pt x="93" y="20"/>
                    <a:pt x="93" y="20"/>
                  </a:cubicBezTo>
                  <a:cubicBezTo>
                    <a:pt x="93" y="20"/>
                    <a:pt x="92" y="20"/>
                    <a:pt x="92" y="20"/>
                  </a:cubicBezTo>
                  <a:cubicBezTo>
                    <a:pt x="92" y="20"/>
                    <a:pt x="92" y="20"/>
                    <a:pt x="92" y="20"/>
                  </a:cubicBezTo>
                  <a:cubicBezTo>
                    <a:pt x="92" y="20"/>
                    <a:pt x="92" y="20"/>
                    <a:pt x="91" y="20"/>
                  </a:cubicBezTo>
                  <a:cubicBezTo>
                    <a:pt x="91" y="20"/>
                    <a:pt x="91" y="20"/>
                    <a:pt x="91" y="20"/>
                  </a:cubicBezTo>
                  <a:cubicBezTo>
                    <a:pt x="90" y="20"/>
                    <a:pt x="90" y="20"/>
                    <a:pt x="90" y="20"/>
                  </a:cubicBezTo>
                  <a:cubicBezTo>
                    <a:pt x="90" y="20"/>
                    <a:pt x="90" y="20"/>
                    <a:pt x="89" y="20"/>
                  </a:cubicBezTo>
                  <a:cubicBezTo>
                    <a:pt x="89" y="20"/>
                    <a:pt x="89" y="20"/>
                    <a:pt x="89" y="20"/>
                  </a:cubicBezTo>
                  <a:cubicBezTo>
                    <a:pt x="88" y="21"/>
                    <a:pt x="88" y="21"/>
                    <a:pt x="87" y="21"/>
                  </a:cubicBezTo>
                  <a:cubicBezTo>
                    <a:pt x="87" y="21"/>
                    <a:pt x="87" y="21"/>
                    <a:pt x="87" y="21"/>
                  </a:cubicBezTo>
                  <a:cubicBezTo>
                    <a:pt x="86" y="21"/>
                    <a:pt x="86" y="21"/>
                    <a:pt x="85" y="21"/>
                  </a:cubicBezTo>
                  <a:cubicBezTo>
                    <a:pt x="85" y="21"/>
                    <a:pt x="84" y="21"/>
                    <a:pt x="84" y="21"/>
                  </a:cubicBezTo>
                  <a:cubicBezTo>
                    <a:pt x="84" y="21"/>
                    <a:pt x="84" y="21"/>
                    <a:pt x="84" y="21"/>
                  </a:cubicBezTo>
                  <a:cubicBezTo>
                    <a:pt x="83" y="21"/>
                    <a:pt x="83" y="21"/>
                    <a:pt x="82" y="21"/>
                  </a:cubicBezTo>
                  <a:cubicBezTo>
                    <a:pt x="82" y="21"/>
                    <a:pt x="82" y="21"/>
                    <a:pt x="82" y="21"/>
                  </a:cubicBezTo>
                  <a:cubicBezTo>
                    <a:pt x="82" y="21"/>
                    <a:pt x="81" y="21"/>
                    <a:pt x="81" y="21"/>
                  </a:cubicBezTo>
                  <a:cubicBezTo>
                    <a:pt x="81" y="21"/>
                    <a:pt x="81" y="21"/>
                    <a:pt x="81" y="21"/>
                  </a:cubicBezTo>
                  <a:cubicBezTo>
                    <a:pt x="80" y="21"/>
                    <a:pt x="80" y="21"/>
                    <a:pt x="80" y="21"/>
                  </a:cubicBezTo>
                  <a:cubicBezTo>
                    <a:pt x="79" y="21"/>
                    <a:pt x="79" y="21"/>
                    <a:pt x="79" y="21"/>
                  </a:cubicBezTo>
                  <a:cubicBezTo>
                    <a:pt x="79" y="21"/>
                    <a:pt x="79" y="21"/>
                    <a:pt x="78" y="21"/>
                  </a:cubicBezTo>
                  <a:cubicBezTo>
                    <a:pt x="78" y="21"/>
                    <a:pt x="78" y="21"/>
                    <a:pt x="78" y="21"/>
                  </a:cubicBezTo>
                  <a:cubicBezTo>
                    <a:pt x="78" y="21"/>
                    <a:pt x="77" y="21"/>
                    <a:pt x="77" y="21"/>
                  </a:cubicBezTo>
                  <a:cubicBezTo>
                    <a:pt x="8" y="15"/>
                    <a:pt x="8" y="15"/>
                    <a:pt x="8" y="15"/>
                  </a:cubicBezTo>
                  <a:cubicBezTo>
                    <a:pt x="8" y="15"/>
                    <a:pt x="8" y="15"/>
                    <a:pt x="7" y="15"/>
                  </a:cubicBezTo>
                  <a:cubicBezTo>
                    <a:pt x="7" y="15"/>
                    <a:pt x="7" y="15"/>
                    <a:pt x="7" y="15"/>
                  </a:cubicBezTo>
                  <a:cubicBezTo>
                    <a:pt x="7" y="15"/>
                    <a:pt x="7" y="15"/>
                    <a:pt x="6" y="15"/>
                  </a:cubicBezTo>
                  <a:cubicBezTo>
                    <a:pt x="6" y="15"/>
                    <a:pt x="6" y="15"/>
                    <a:pt x="6" y="15"/>
                  </a:cubicBezTo>
                  <a:cubicBezTo>
                    <a:pt x="6" y="15"/>
                    <a:pt x="6" y="15"/>
                    <a:pt x="5" y="15"/>
                  </a:cubicBezTo>
                  <a:cubicBezTo>
                    <a:pt x="5" y="15"/>
                    <a:pt x="5" y="15"/>
                    <a:pt x="5" y="15"/>
                  </a:cubicBezTo>
                  <a:cubicBezTo>
                    <a:pt x="5" y="15"/>
                    <a:pt x="5" y="15"/>
                    <a:pt x="5" y="15"/>
                  </a:cubicBezTo>
                  <a:cubicBezTo>
                    <a:pt x="0" y="17"/>
                    <a:pt x="0" y="17"/>
                    <a:pt x="0" y="17"/>
                  </a:cubicBezTo>
                  <a:cubicBezTo>
                    <a:pt x="0" y="38"/>
                    <a:pt x="0" y="38"/>
                    <a:pt x="0" y="38"/>
                  </a:cubicBezTo>
                  <a:cubicBezTo>
                    <a:pt x="0" y="38"/>
                    <a:pt x="1" y="38"/>
                    <a:pt x="1" y="39"/>
                  </a:cubicBezTo>
                  <a:cubicBezTo>
                    <a:pt x="1" y="39"/>
                    <a:pt x="1" y="39"/>
                    <a:pt x="1" y="39"/>
                  </a:cubicBezTo>
                  <a:close/>
                </a:path>
              </a:pathLst>
            </a:custGeom>
            <a:grpFill/>
            <a:ln>
              <a:noFill/>
            </a:ln>
          </p:spPr>
          <p:txBody>
            <a:bodyPr/>
            <a:lstStyle/>
            <a:p>
              <a:pPr>
                <a:defRPr/>
              </a:pPr>
              <a:endParaRPr lang="en-US" sz="1350">
                <a:solidFill>
                  <a:srgbClr val="505050"/>
                </a:solidFill>
              </a:endParaRPr>
            </a:p>
          </p:txBody>
        </p:sp>
        <p:sp>
          <p:nvSpPr>
            <p:cNvPr id="52" name="Freeform 608"/>
            <p:cNvSpPr>
              <a:spLocks noEditPoints="1"/>
            </p:cNvSpPr>
            <p:nvPr/>
          </p:nvSpPr>
          <p:spPr bwMode="auto">
            <a:xfrm>
              <a:off x="4740275" y="4645025"/>
              <a:ext cx="171450" cy="109538"/>
            </a:xfrm>
            <a:custGeom>
              <a:avLst/>
              <a:gdLst>
                <a:gd name="T0" fmla="*/ 168 w 177"/>
                <a:gd name="T1" fmla="*/ 0 h 114"/>
                <a:gd name="T2" fmla="*/ 9 w 177"/>
                <a:gd name="T3" fmla="*/ 0 h 114"/>
                <a:gd name="T4" fmla="*/ 0 w 177"/>
                <a:gd name="T5" fmla="*/ 9 h 114"/>
                <a:gd name="T6" fmla="*/ 0 w 177"/>
                <a:gd name="T7" fmla="*/ 106 h 114"/>
                <a:gd name="T8" fmla="*/ 9 w 177"/>
                <a:gd name="T9" fmla="*/ 114 h 114"/>
                <a:gd name="T10" fmla="*/ 168 w 177"/>
                <a:gd name="T11" fmla="*/ 114 h 114"/>
                <a:gd name="T12" fmla="*/ 177 w 177"/>
                <a:gd name="T13" fmla="*/ 106 h 114"/>
                <a:gd name="T14" fmla="*/ 177 w 177"/>
                <a:gd name="T15" fmla="*/ 9 h 114"/>
                <a:gd name="T16" fmla="*/ 168 w 177"/>
                <a:gd name="T17" fmla="*/ 0 h 114"/>
                <a:gd name="T18" fmla="*/ 168 w 177"/>
                <a:gd name="T19" fmla="*/ 106 h 114"/>
                <a:gd name="T20" fmla="*/ 168 w 177"/>
                <a:gd name="T21" fmla="*/ 106 h 114"/>
                <a:gd name="T22" fmla="*/ 9 w 177"/>
                <a:gd name="T23" fmla="*/ 106 h 114"/>
                <a:gd name="T24" fmla="*/ 9 w 177"/>
                <a:gd name="T25" fmla="*/ 106 h 114"/>
                <a:gd name="T26" fmla="*/ 9 w 177"/>
                <a:gd name="T27" fmla="*/ 9 h 114"/>
                <a:gd name="T28" fmla="*/ 9 w 177"/>
                <a:gd name="T29" fmla="*/ 9 h 114"/>
                <a:gd name="T30" fmla="*/ 168 w 177"/>
                <a:gd name="T31" fmla="*/ 9 h 114"/>
                <a:gd name="T32" fmla="*/ 168 w 177"/>
                <a:gd name="T33" fmla="*/ 9 h 114"/>
                <a:gd name="T34" fmla="*/ 168 w 177"/>
                <a:gd name="T35" fmla="*/ 106 h 114"/>
                <a:gd name="T36" fmla="*/ 168 w 177"/>
                <a:gd name="T37" fmla="*/ 10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114">
                  <a:moveTo>
                    <a:pt x="168" y="0"/>
                  </a:moveTo>
                  <a:cubicBezTo>
                    <a:pt x="9" y="0"/>
                    <a:pt x="9" y="0"/>
                    <a:pt x="9" y="0"/>
                  </a:cubicBezTo>
                  <a:cubicBezTo>
                    <a:pt x="4" y="0"/>
                    <a:pt x="0" y="4"/>
                    <a:pt x="0" y="9"/>
                  </a:cubicBezTo>
                  <a:cubicBezTo>
                    <a:pt x="0" y="106"/>
                    <a:pt x="0" y="106"/>
                    <a:pt x="0" y="106"/>
                  </a:cubicBezTo>
                  <a:cubicBezTo>
                    <a:pt x="0" y="111"/>
                    <a:pt x="4" y="114"/>
                    <a:pt x="9" y="114"/>
                  </a:cubicBezTo>
                  <a:cubicBezTo>
                    <a:pt x="168" y="114"/>
                    <a:pt x="168" y="114"/>
                    <a:pt x="168" y="114"/>
                  </a:cubicBezTo>
                  <a:cubicBezTo>
                    <a:pt x="173" y="114"/>
                    <a:pt x="177" y="111"/>
                    <a:pt x="177" y="106"/>
                  </a:cubicBezTo>
                  <a:cubicBezTo>
                    <a:pt x="177" y="9"/>
                    <a:pt x="177" y="9"/>
                    <a:pt x="177" y="9"/>
                  </a:cubicBezTo>
                  <a:cubicBezTo>
                    <a:pt x="177" y="4"/>
                    <a:pt x="173" y="0"/>
                    <a:pt x="168" y="0"/>
                  </a:cubicBezTo>
                  <a:close/>
                  <a:moveTo>
                    <a:pt x="168" y="106"/>
                  </a:moveTo>
                  <a:cubicBezTo>
                    <a:pt x="168" y="106"/>
                    <a:pt x="168" y="106"/>
                    <a:pt x="168" y="106"/>
                  </a:cubicBezTo>
                  <a:cubicBezTo>
                    <a:pt x="9" y="106"/>
                    <a:pt x="9" y="106"/>
                    <a:pt x="9" y="106"/>
                  </a:cubicBezTo>
                  <a:cubicBezTo>
                    <a:pt x="9" y="106"/>
                    <a:pt x="9" y="106"/>
                    <a:pt x="9" y="106"/>
                  </a:cubicBezTo>
                  <a:cubicBezTo>
                    <a:pt x="9" y="9"/>
                    <a:pt x="9" y="9"/>
                    <a:pt x="9" y="9"/>
                  </a:cubicBezTo>
                  <a:cubicBezTo>
                    <a:pt x="9" y="9"/>
                    <a:pt x="9" y="9"/>
                    <a:pt x="9" y="9"/>
                  </a:cubicBezTo>
                  <a:cubicBezTo>
                    <a:pt x="168" y="9"/>
                    <a:pt x="168" y="9"/>
                    <a:pt x="168" y="9"/>
                  </a:cubicBezTo>
                  <a:cubicBezTo>
                    <a:pt x="168" y="9"/>
                    <a:pt x="168" y="9"/>
                    <a:pt x="168" y="9"/>
                  </a:cubicBezTo>
                  <a:cubicBezTo>
                    <a:pt x="168" y="106"/>
                    <a:pt x="168" y="106"/>
                    <a:pt x="168" y="106"/>
                  </a:cubicBezTo>
                  <a:cubicBezTo>
                    <a:pt x="168" y="106"/>
                    <a:pt x="168" y="106"/>
                    <a:pt x="168" y="106"/>
                  </a:cubicBezTo>
                  <a:close/>
                </a:path>
              </a:pathLst>
            </a:custGeom>
            <a:grpFill/>
            <a:ln>
              <a:noFill/>
            </a:ln>
          </p:spPr>
          <p:txBody>
            <a:bodyPr/>
            <a:lstStyle/>
            <a:p>
              <a:pPr>
                <a:defRPr/>
              </a:pPr>
              <a:endParaRPr lang="en-US" sz="1350">
                <a:solidFill>
                  <a:srgbClr val="505050"/>
                </a:solidFill>
              </a:endParaRPr>
            </a:p>
          </p:txBody>
        </p:sp>
        <p:sp>
          <p:nvSpPr>
            <p:cNvPr id="53" name="Freeform 609"/>
            <p:cNvSpPr>
              <a:spLocks/>
            </p:cNvSpPr>
            <p:nvPr/>
          </p:nvSpPr>
          <p:spPr bwMode="auto">
            <a:xfrm>
              <a:off x="4740275" y="4622800"/>
              <a:ext cx="171450" cy="20638"/>
            </a:xfrm>
            <a:custGeom>
              <a:avLst/>
              <a:gdLst>
                <a:gd name="T0" fmla="*/ 168 w 177"/>
                <a:gd name="T1" fmla="*/ 0 h 21"/>
                <a:gd name="T2" fmla="*/ 9 w 177"/>
                <a:gd name="T3" fmla="*/ 0 h 21"/>
                <a:gd name="T4" fmla="*/ 0 w 177"/>
                <a:gd name="T5" fmla="*/ 9 h 21"/>
                <a:gd name="T6" fmla="*/ 0 w 177"/>
                <a:gd name="T7" fmla="*/ 20 h 21"/>
                <a:gd name="T8" fmla="*/ 6 w 177"/>
                <a:gd name="T9" fmla="*/ 18 h 21"/>
                <a:gd name="T10" fmla="*/ 170 w 177"/>
                <a:gd name="T11" fmla="*/ 18 h 21"/>
                <a:gd name="T12" fmla="*/ 177 w 177"/>
                <a:gd name="T13" fmla="*/ 21 h 21"/>
                <a:gd name="T14" fmla="*/ 177 w 177"/>
                <a:gd name="T15" fmla="*/ 9 h 21"/>
                <a:gd name="T16" fmla="*/ 168 w 177"/>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1">
                  <a:moveTo>
                    <a:pt x="168" y="0"/>
                  </a:moveTo>
                  <a:cubicBezTo>
                    <a:pt x="9" y="0"/>
                    <a:pt x="9" y="0"/>
                    <a:pt x="9" y="0"/>
                  </a:cubicBezTo>
                  <a:cubicBezTo>
                    <a:pt x="4" y="0"/>
                    <a:pt x="0" y="4"/>
                    <a:pt x="0" y="9"/>
                  </a:cubicBezTo>
                  <a:cubicBezTo>
                    <a:pt x="0" y="20"/>
                    <a:pt x="0" y="20"/>
                    <a:pt x="0" y="20"/>
                  </a:cubicBezTo>
                  <a:cubicBezTo>
                    <a:pt x="2" y="19"/>
                    <a:pt x="4" y="18"/>
                    <a:pt x="6" y="18"/>
                  </a:cubicBezTo>
                  <a:cubicBezTo>
                    <a:pt x="170" y="18"/>
                    <a:pt x="170" y="18"/>
                    <a:pt x="170" y="18"/>
                  </a:cubicBezTo>
                  <a:cubicBezTo>
                    <a:pt x="173" y="18"/>
                    <a:pt x="175" y="19"/>
                    <a:pt x="177" y="21"/>
                  </a:cubicBezTo>
                  <a:cubicBezTo>
                    <a:pt x="177" y="9"/>
                    <a:pt x="177" y="9"/>
                    <a:pt x="177" y="9"/>
                  </a:cubicBezTo>
                  <a:cubicBezTo>
                    <a:pt x="177" y="4"/>
                    <a:pt x="173" y="0"/>
                    <a:pt x="168" y="0"/>
                  </a:cubicBezTo>
                  <a:close/>
                </a:path>
              </a:pathLst>
            </a:custGeom>
            <a:grpFill/>
            <a:ln>
              <a:noFill/>
            </a:ln>
          </p:spPr>
          <p:txBody>
            <a:bodyPr/>
            <a:lstStyle/>
            <a:p>
              <a:pPr>
                <a:defRPr/>
              </a:pPr>
              <a:endParaRPr lang="en-US" sz="1350">
                <a:solidFill>
                  <a:srgbClr val="505050"/>
                </a:solidFill>
              </a:endParaRPr>
            </a:p>
          </p:txBody>
        </p:sp>
        <p:sp>
          <p:nvSpPr>
            <p:cNvPr id="54" name="Freeform 610"/>
            <p:cNvSpPr>
              <a:spLocks noEditPoints="1"/>
            </p:cNvSpPr>
            <p:nvPr/>
          </p:nvSpPr>
          <p:spPr bwMode="auto">
            <a:xfrm>
              <a:off x="4816475" y="4679950"/>
              <a:ext cx="52387" cy="52388"/>
            </a:xfrm>
            <a:custGeom>
              <a:avLst/>
              <a:gdLst>
                <a:gd name="T0" fmla="*/ 48 w 55"/>
                <a:gd name="T1" fmla="*/ 36 h 54"/>
                <a:gd name="T2" fmla="*/ 54 w 55"/>
                <a:gd name="T3" fmla="*/ 31 h 54"/>
                <a:gd name="T4" fmla="*/ 54 w 55"/>
                <a:gd name="T5" fmla="*/ 24 h 54"/>
                <a:gd name="T6" fmla="*/ 48 w 55"/>
                <a:gd name="T7" fmla="*/ 19 h 54"/>
                <a:gd name="T8" fmla="*/ 49 w 55"/>
                <a:gd name="T9" fmla="*/ 11 h 54"/>
                <a:gd name="T10" fmla="*/ 44 w 55"/>
                <a:gd name="T11" fmla="*/ 6 h 54"/>
                <a:gd name="T12" fmla="*/ 36 w 55"/>
                <a:gd name="T13" fmla="*/ 7 h 54"/>
                <a:gd name="T14" fmla="*/ 31 w 55"/>
                <a:gd name="T15" fmla="*/ 0 h 54"/>
                <a:gd name="T16" fmla="*/ 23 w 55"/>
                <a:gd name="T17" fmla="*/ 0 h 54"/>
                <a:gd name="T18" fmla="*/ 19 w 55"/>
                <a:gd name="T19" fmla="*/ 7 h 54"/>
                <a:gd name="T20" fmla="*/ 11 w 55"/>
                <a:gd name="T21" fmla="*/ 6 h 54"/>
                <a:gd name="T22" fmla="*/ 6 w 55"/>
                <a:gd name="T23" fmla="*/ 11 h 54"/>
                <a:gd name="T24" fmla="*/ 7 w 55"/>
                <a:gd name="T25" fmla="*/ 19 h 54"/>
                <a:gd name="T26" fmla="*/ 0 w 55"/>
                <a:gd name="T27" fmla="*/ 24 h 54"/>
                <a:gd name="T28" fmla="*/ 0 w 55"/>
                <a:gd name="T29" fmla="*/ 31 h 54"/>
                <a:gd name="T30" fmla="*/ 7 w 55"/>
                <a:gd name="T31" fmla="*/ 35 h 54"/>
                <a:gd name="T32" fmla="*/ 6 w 55"/>
                <a:gd name="T33" fmla="*/ 43 h 54"/>
                <a:gd name="T34" fmla="*/ 11 w 55"/>
                <a:gd name="T35" fmla="*/ 49 h 54"/>
                <a:gd name="T36" fmla="*/ 19 w 55"/>
                <a:gd name="T37" fmla="*/ 47 h 54"/>
                <a:gd name="T38" fmla="*/ 23 w 55"/>
                <a:gd name="T39" fmla="*/ 54 h 54"/>
                <a:gd name="T40" fmla="*/ 31 w 55"/>
                <a:gd name="T41" fmla="*/ 54 h 54"/>
                <a:gd name="T42" fmla="*/ 36 w 55"/>
                <a:gd name="T43" fmla="*/ 47 h 54"/>
                <a:gd name="T44" fmla="*/ 44 w 55"/>
                <a:gd name="T45" fmla="*/ 49 h 54"/>
                <a:gd name="T46" fmla="*/ 49 w 55"/>
                <a:gd name="T47" fmla="*/ 43 h 54"/>
                <a:gd name="T48" fmla="*/ 48 w 55"/>
                <a:gd name="T49" fmla="*/ 36 h 54"/>
                <a:gd name="T50" fmla="*/ 21 w 55"/>
                <a:gd name="T51" fmla="*/ 42 h 54"/>
                <a:gd name="T52" fmla="*/ 12 w 55"/>
                <a:gd name="T53" fmla="*/ 21 h 54"/>
                <a:gd name="T54" fmla="*/ 34 w 55"/>
                <a:gd name="T55" fmla="*/ 12 h 54"/>
                <a:gd name="T56" fmla="*/ 42 w 55"/>
                <a:gd name="T57" fmla="*/ 34 h 54"/>
                <a:gd name="T58" fmla="*/ 21 w 55"/>
                <a:gd name="T59"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5" h="54">
                  <a:moveTo>
                    <a:pt x="48" y="36"/>
                  </a:moveTo>
                  <a:cubicBezTo>
                    <a:pt x="49" y="33"/>
                    <a:pt x="51" y="31"/>
                    <a:pt x="54" y="31"/>
                  </a:cubicBezTo>
                  <a:cubicBezTo>
                    <a:pt x="55" y="28"/>
                    <a:pt x="55" y="26"/>
                    <a:pt x="54" y="24"/>
                  </a:cubicBezTo>
                  <a:cubicBezTo>
                    <a:pt x="51" y="23"/>
                    <a:pt x="49" y="22"/>
                    <a:pt x="48" y="19"/>
                  </a:cubicBezTo>
                  <a:cubicBezTo>
                    <a:pt x="47" y="16"/>
                    <a:pt x="47" y="13"/>
                    <a:pt x="49" y="11"/>
                  </a:cubicBezTo>
                  <a:cubicBezTo>
                    <a:pt x="48" y="9"/>
                    <a:pt x="46" y="7"/>
                    <a:pt x="44" y="6"/>
                  </a:cubicBezTo>
                  <a:cubicBezTo>
                    <a:pt x="42" y="7"/>
                    <a:pt x="39" y="8"/>
                    <a:pt x="36" y="7"/>
                  </a:cubicBezTo>
                  <a:cubicBezTo>
                    <a:pt x="33" y="6"/>
                    <a:pt x="31" y="3"/>
                    <a:pt x="31" y="0"/>
                  </a:cubicBezTo>
                  <a:cubicBezTo>
                    <a:pt x="29" y="0"/>
                    <a:pt x="26" y="0"/>
                    <a:pt x="23" y="0"/>
                  </a:cubicBezTo>
                  <a:cubicBezTo>
                    <a:pt x="23" y="3"/>
                    <a:pt x="21" y="6"/>
                    <a:pt x="19" y="7"/>
                  </a:cubicBezTo>
                  <a:cubicBezTo>
                    <a:pt x="16" y="8"/>
                    <a:pt x="13" y="7"/>
                    <a:pt x="11" y="6"/>
                  </a:cubicBezTo>
                  <a:cubicBezTo>
                    <a:pt x="9" y="7"/>
                    <a:pt x="7" y="9"/>
                    <a:pt x="6" y="11"/>
                  </a:cubicBezTo>
                  <a:cubicBezTo>
                    <a:pt x="7" y="13"/>
                    <a:pt x="8" y="16"/>
                    <a:pt x="7" y="19"/>
                  </a:cubicBezTo>
                  <a:cubicBezTo>
                    <a:pt x="6" y="22"/>
                    <a:pt x="3" y="23"/>
                    <a:pt x="0" y="24"/>
                  </a:cubicBezTo>
                  <a:cubicBezTo>
                    <a:pt x="0" y="26"/>
                    <a:pt x="0" y="28"/>
                    <a:pt x="0" y="31"/>
                  </a:cubicBezTo>
                  <a:cubicBezTo>
                    <a:pt x="3" y="31"/>
                    <a:pt x="6" y="33"/>
                    <a:pt x="7" y="35"/>
                  </a:cubicBezTo>
                  <a:cubicBezTo>
                    <a:pt x="8" y="38"/>
                    <a:pt x="7" y="41"/>
                    <a:pt x="6" y="43"/>
                  </a:cubicBezTo>
                  <a:cubicBezTo>
                    <a:pt x="7" y="45"/>
                    <a:pt x="9" y="47"/>
                    <a:pt x="11" y="49"/>
                  </a:cubicBezTo>
                  <a:cubicBezTo>
                    <a:pt x="13" y="47"/>
                    <a:pt x="16" y="46"/>
                    <a:pt x="19" y="47"/>
                  </a:cubicBezTo>
                  <a:cubicBezTo>
                    <a:pt x="21" y="49"/>
                    <a:pt x="23" y="51"/>
                    <a:pt x="23" y="54"/>
                  </a:cubicBezTo>
                  <a:cubicBezTo>
                    <a:pt x="26" y="54"/>
                    <a:pt x="29" y="54"/>
                    <a:pt x="31" y="54"/>
                  </a:cubicBezTo>
                  <a:cubicBezTo>
                    <a:pt x="32" y="51"/>
                    <a:pt x="33" y="49"/>
                    <a:pt x="36" y="47"/>
                  </a:cubicBezTo>
                  <a:cubicBezTo>
                    <a:pt x="39" y="46"/>
                    <a:pt x="42" y="47"/>
                    <a:pt x="44" y="49"/>
                  </a:cubicBezTo>
                  <a:cubicBezTo>
                    <a:pt x="46" y="47"/>
                    <a:pt x="48" y="45"/>
                    <a:pt x="49" y="43"/>
                  </a:cubicBezTo>
                  <a:cubicBezTo>
                    <a:pt x="47" y="41"/>
                    <a:pt x="47" y="38"/>
                    <a:pt x="48" y="36"/>
                  </a:cubicBezTo>
                  <a:close/>
                  <a:moveTo>
                    <a:pt x="21" y="42"/>
                  </a:moveTo>
                  <a:cubicBezTo>
                    <a:pt x="13" y="39"/>
                    <a:pt x="9" y="29"/>
                    <a:pt x="12" y="21"/>
                  </a:cubicBezTo>
                  <a:cubicBezTo>
                    <a:pt x="16" y="12"/>
                    <a:pt x="25" y="8"/>
                    <a:pt x="34" y="12"/>
                  </a:cubicBezTo>
                  <a:cubicBezTo>
                    <a:pt x="42" y="16"/>
                    <a:pt x="46" y="25"/>
                    <a:pt x="42" y="34"/>
                  </a:cubicBezTo>
                  <a:cubicBezTo>
                    <a:pt x="39" y="42"/>
                    <a:pt x="29" y="46"/>
                    <a:pt x="21" y="42"/>
                  </a:cubicBezTo>
                  <a:close/>
                </a:path>
              </a:pathLst>
            </a:custGeom>
            <a:grpFill/>
            <a:ln>
              <a:noFill/>
            </a:ln>
          </p:spPr>
          <p:txBody>
            <a:bodyPr/>
            <a:lstStyle/>
            <a:p>
              <a:pPr>
                <a:defRPr/>
              </a:pPr>
              <a:endParaRPr lang="en-US" sz="1350">
                <a:solidFill>
                  <a:srgbClr val="505050"/>
                </a:solidFill>
              </a:endParaRPr>
            </a:p>
          </p:txBody>
        </p:sp>
        <p:sp>
          <p:nvSpPr>
            <p:cNvPr id="55" name="Freeform 611"/>
            <p:cNvSpPr>
              <a:spLocks noEditPoints="1"/>
            </p:cNvSpPr>
            <p:nvPr/>
          </p:nvSpPr>
          <p:spPr bwMode="auto">
            <a:xfrm>
              <a:off x="4830763" y="4692650"/>
              <a:ext cx="23812" cy="25400"/>
            </a:xfrm>
            <a:custGeom>
              <a:avLst/>
              <a:gdLst>
                <a:gd name="T0" fmla="*/ 17 w 25"/>
                <a:gd name="T1" fmla="*/ 3 h 26"/>
                <a:gd name="T2" fmla="*/ 2 w 25"/>
                <a:gd name="T3" fmla="*/ 9 h 26"/>
                <a:gd name="T4" fmla="*/ 8 w 25"/>
                <a:gd name="T5" fmla="*/ 23 h 26"/>
                <a:gd name="T6" fmla="*/ 23 w 25"/>
                <a:gd name="T7" fmla="*/ 18 h 26"/>
                <a:gd name="T8" fmla="*/ 17 w 25"/>
                <a:gd name="T9" fmla="*/ 3 h 26"/>
                <a:gd name="T10" fmla="*/ 10 w 25"/>
                <a:gd name="T11" fmla="*/ 18 h 26"/>
                <a:gd name="T12" fmla="*/ 7 w 25"/>
                <a:gd name="T13" fmla="*/ 11 h 26"/>
                <a:gd name="T14" fmla="*/ 15 w 25"/>
                <a:gd name="T15" fmla="*/ 8 h 26"/>
                <a:gd name="T16" fmla="*/ 18 w 25"/>
                <a:gd name="T17" fmla="*/ 15 h 26"/>
                <a:gd name="T18" fmla="*/ 10 w 25"/>
                <a:gd name="T19" fmla="*/ 1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26">
                  <a:moveTo>
                    <a:pt x="17" y="3"/>
                  </a:moveTo>
                  <a:cubicBezTo>
                    <a:pt x="11" y="0"/>
                    <a:pt x="4" y="3"/>
                    <a:pt x="2" y="9"/>
                  </a:cubicBezTo>
                  <a:cubicBezTo>
                    <a:pt x="0" y="14"/>
                    <a:pt x="2" y="21"/>
                    <a:pt x="8" y="23"/>
                  </a:cubicBezTo>
                  <a:cubicBezTo>
                    <a:pt x="14" y="26"/>
                    <a:pt x="20" y="23"/>
                    <a:pt x="23" y="18"/>
                  </a:cubicBezTo>
                  <a:cubicBezTo>
                    <a:pt x="25" y="12"/>
                    <a:pt x="22" y="5"/>
                    <a:pt x="17" y="3"/>
                  </a:cubicBezTo>
                  <a:close/>
                  <a:moveTo>
                    <a:pt x="10" y="18"/>
                  </a:moveTo>
                  <a:cubicBezTo>
                    <a:pt x="7" y="17"/>
                    <a:pt x="6" y="14"/>
                    <a:pt x="7" y="11"/>
                  </a:cubicBezTo>
                  <a:cubicBezTo>
                    <a:pt x="8" y="8"/>
                    <a:pt x="12" y="7"/>
                    <a:pt x="15" y="8"/>
                  </a:cubicBezTo>
                  <a:cubicBezTo>
                    <a:pt x="18" y="9"/>
                    <a:pt x="19" y="12"/>
                    <a:pt x="18" y="15"/>
                  </a:cubicBezTo>
                  <a:cubicBezTo>
                    <a:pt x="16" y="18"/>
                    <a:pt x="13" y="20"/>
                    <a:pt x="10" y="18"/>
                  </a:cubicBezTo>
                  <a:close/>
                </a:path>
              </a:pathLst>
            </a:custGeom>
            <a:grpFill/>
            <a:ln>
              <a:noFill/>
            </a:ln>
          </p:spPr>
          <p:txBody>
            <a:bodyPr/>
            <a:lstStyle/>
            <a:p>
              <a:pPr>
                <a:defRPr/>
              </a:pPr>
              <a:endParaRPr lang="en-US" sz="1350">
                <a:solidFill>
                  <a:srgbClr val="505050"/>
                </a:solidFill>
              </a:endParaRPr>
            </a:p>
          </p:txBody>
        </p:sp>
        <p:sp>
          <p:nvSpPr>
            <p:cNvPr id="56" name="Freeform 612"/>
            <p:cNvSpPr>
              <a:spLocks noEditPoints="1"/>
            </p:cNvSpPr>
            <p:nvPr/>
          </p:nvSpPr>
          <p:spPr bwMode="auto">
            <a:xfrm>
              <a:off x="4786313" y="4665663"/>
              <a:ext cx="33337" cy="34925"/>
            </a:xfrm>
            <a:custGeom>
              <a:avLst/>
              <a:gdLst>
                <a:gd name="T0" fmla="*/ 31 w 35"/>
                <a:gd name="T1" fmla="*/ 24 h 36"/>
                <a:gd name="T2" fmla="*/ 35 w 35"/>
                <a:gd name="T3" fmla="*/ 21 h 36"/>
                <a:gd name="T4" fmla="*/ 35 w 35"/>
                <a:gd name="T5" fmla="*/ 16 h 36"/>
                <a:gd name="T6" fmla="*/ 31 w 35"/>
                <a:gd name="T7" fmla="*/ 13 h 36"/>
                <a:gd name="T8" fmla="*/ 32 w 35"/>
                <a:gd name="T9" fmla="*/ 8 h 36"/>
                <a:gd name="T10" fmla="*/ 28 w 35"/>
                <a:gd name="T11" fmla="*/ 4 h 36"/>
                <a:gd name="T12" fmla="*/ 23 w 35"/>
                <a:gd name="T13" fmla="*/ 5 h 36"/>
                <a:gd name="T14" fmla="*/ 20 w 35"/>
                <a:gd name="T15" fmla="*/ 1 h 36"/>
                <a:gd name="T16" fmla="*/ 15 w 35"/>
                <a:gd name="T17" fmla="*/ 1 h 36"/>
                <a:gd name="T18" fmla="*/ 12 w 35"/>
                <a:gd name="T19" fmla="*/ 5 h 36"/>
                <a:gd name="T20" fmla="*/ 6 w 35"/>
                <a:gd name="T21" fmla="*/ 4 h 36"/>
                <a:gd name="T22" fmla="*/ 3 w 35"/>
                <a:gd name="T23" fmla="*/ 8 h 36"/>
                <a:gd name="T24" fmla="*/ 4 w 35"/>
                <a:gd name="T25" fmla="*/ 13 h 36"/>
                <a:gd name="T26" fmla="*/ 0 w 35"/>
                <a:gd name="T27" fmla="*/ 16 h 36"/>
                <a:gd name="T28" fmla="*/ 0 w 35"/>
                <a:gd name="T29" fmla="*/ 21 h 36"/>
                <a:gd name="T30" fmla="*/ 4 w 35"/>
                <a:gd name="T31" fmla="*/ 24 h 36"/>
                <a:gd name="T32" fmla="*/ 3 w 35"/>
                <a:gd name="T33" fmla="*/ 29 h 36"/>
                <a:gd name="T34" fmla="*/ 6 w 35"/>
                <a:gd name="T35" fmla="*/ 32 h 36"/>
                <a:gd name="T36" fmla="*/ 12 w 35"/>
                <a:gd name="T37" fmla="*/ 32 h 36"/>
                <a:gd name="T38" fmla="*/ 15 w 35"/>
                <a:gd name="T39" fmla="*/ 36 h 36"/>
                <a:gd name="T40" fmla="*/ 20 w 35"/>
                <a:gd name="T41" fmla="*/ 36 h 36"/>
                <a:gd name="T42" fmla="*/ 23 w 35"/>
                <a:gd name="T43" fmla="*/ 32 h 36"/>
                <a:gd name="T44" fmla="*/ 28 w 35"/>
                <a:gd name="T45" fmla="*/ 32 h 36"/>
                <a:gd name="T46" fmla="*/ 32 w 35"/>
                <a:gd name="T47" fmla="*/ 29 h 36"/>
                <a:gd name="T48" fmla="*/ 31 w 35"/>
                <a:gd name="T49" fmla="*/ 24 h 36"/>
                <a:gd name="T50" fmla="*/ 13 w 35"/>
                <a:gd name="T51" fmla="*/ 28 h 36"/>
                <a:gd name="T52" fmla="*/ 7 w 35"/>
                <a:gd name="T53" fmla="*/ 14 h 36"/>
                <a:gd name="T54" fmla="*/ 22 w 35"/>
                <a:gd name="T55" fmla="*/ 8 h 36"/>
                <a:gd name="T56" fmla="*/ 27 w 35"/>
                <a:gd name="T57" fmla="*/ 23 h 36"/>
                <a:gd name="T58" fmla="*/ 13 w 35"/>
                <a:gd name="T5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 h="36">
                  <a:moveTo>
                    <a:pt x="31" y="24"/>
                  </a:moveTo>
                  <a:cubicBezTo>
                    <a:pt x="32" y="22"/>
                    <a:pt x="33" y="21"/>
                    <a:pt x="35" y="21"/>
                  </a:cubicBezTo>
                  <a:cubicBezTo>
                    <a:pt x="35" y="19"/>
                    <a:pt x="35" y="18"/>
                    <a:pt x="35" y="16"/>
                  </a:cubicBezTo>
                  <a:cubicBezTo>
                    <a:pt x="33" y="16"/>
                    <a:pt x="32" y="15"/>
                    <a:pt x="31" y="13"/>
                  </a:cubicBezTo>
                  <a:cubicBezTo>
                    <a:pt x="30" y="11"/>
                    <a:pt x="30" y="9"/>
                    <a:pt x="32" y="8"/>
                  </a:cubicBezTo>
                  <a:cubicBezTo>
                    <a:pt x="31" y="6"/>
                    <a:pt x="30" y="5"/>
                    <a:pt x="28" y="4"/>
                  </a:cubicBezTo>
                  <a:cubicBezTo>
                    <a:pt x="27" y="5"/>
                    <a:pt x="25" y="6"/>
                    <a:pt x="23" y="5"/>
                  </a:cubicBezTo>
                  <a:cubicBezTo>
                    <a:pt x="21" y="4"/>
                    <a:pt x="20" y="3"/>
                    <a:pt x="20" y="1"/>
                  </a:cubicBezTo>
                  <a:cubicBezTo>
                    <a:pt x="18" y="0"/>
                    <a:pt x="16" y="0"/>
                    <a:pt x="15" y="1"/>
                  </a:cubicBezTo>
                  <a:cubicBezTo>
                    <a:pt x="15" y="3"/>
                    <a:pt x="13" y="4"/>
                    <a:pt x="12" y="5"/>
                  </a:cubicBezTo>
                  <a:cubicBezTo>
                    <a:pt x="10" y="6"/>
                    <a:pt x="8" y="5"/>
                    <a:pt x="6" y="4"/>
                  </a:cubicBezTo>
                  <a:cubicBezTo>
                    <a:pt x="5" y="5"/>
                    <a:pt x="4" y="6"/>
                    <a:pt x="3" y="8"/>
                  </a:cubicBezTo>
                  <a:cubicBezTo>
                    <a:pt x="4" y="9"/>
                    <a:pt x="5" y="11"/>
                    <a:pt x="4" y="13"/>
                  </a:cubicBezTo>
                  <a:cubicBezTo>
                    <a:pt x="3" y="15"/>
                    <a:pt x="2" y="16"/>
                    <a:pt x="0" y="16"/>
                  </a:cubicBezTo>
                  <a:cubicBezTo>
                    <a:pt x="0" y="18"/>
                    <a:pt x="0" y="19"/>
                    <a:pt x="0" y="21"/>
                  </a:cubicBezTo>
                  <a:cubicBezTo>
                    <a:pt x="2" y="21"/>
                    <a:pt x="3" y="22"/>
                    <a:pt x="4" y="24"/>
                  </a:cubicBezTo>
                  <a:cubicBezTo>
                    <a:pt x="5" y="26"/>
                    <a:pt x="4" y="28"/>
                    <a:pt x="3" y="29"/>
                  </a:cubicBezTo>
                  <a:cubicBezTo>
                    <a:pt x="4" y="30"/>
                    <a:pt x="5" y="31"/>
                    <a:pt x="6" y="32"/>
                  </a:cubicBezTo>
                  <a:cubicBezTo>
                    <a:pt x="8" y="31"/>
                    <a:pt x="10" y="31"/>
                    <a:pt x="12" y="32"/>
                  </a:cubicBezTo>
                  <a:cubicBezTo>
                    <a:pt x="13" y="32"/>
                    <a:pt x="15" y="34"/>
                    <a:pt x="15" y="36"/>
                  </a:cubicBezTo>
                  <a:cubicBezTo>
                    <a:pt x="17" y="36"/>
                    <a:pt x="18" y="36"/>
                    <a:pt x="20" y="36"/>
                  </a:cubicBezTo>
                  <a:cubicBezTo>
                    <a:pt x="20" y="34"/>
                    <a:pt x="21" y="32"/>
                    <a:pt x="23" y="32"/>
                  </a:cubicBezTo>
                  <a:cubicBezTo>
                    <a:pt x="25" y="31"/>
                    <a:pt x="27" y="31"/>
                    <a:pt x="28" y="32"/>
                  </a:cubicBezTo>
                  <a:cubicBezTo>
                    <a:pt x="29" y="31"/>
                    <a:pt x="31" y="30"/>
                    <a:pt x="32" y="29"/>
                  </a:cubicBezTo>
                  <a:cubicBezTo>
                    <a:pt x="30" y="28"/>
                    <a:pt x="30" y="26"/>
                    <a:pt x="31" y="24"/>
                  </a:cubicBezTo>
                  <a:close/>
                  <a:moveTo>
                    <a:pt x="13" y="28"/>
                  </a:moveTo>
                  <a:cubicBezTo>
                    <a:pt x="8" y="26"/>
                    <a:pt x="5" y="20"/>
                    <a:pt x="7" y="14"/>
                  </a:cubicBezTo>
                  <a:cubicBezTo>
                    <a:pt x="10" y="9"/>
                    <a:pt x="16" y="6"/>
                    <a:pt x="22" y="8"/>
                  </a:cubicBezTo>
                  <a:cubicBezTo>
                    <a:pt x="27" y="11"/>
                    <a:pt x="30" y="17"/>
                    <a:pt x="27" y="23"/>
                  </a:cubicBezTo>
                  <a:cubicBezTo>
                    <a:pt x="25" y="28"/>
                    <a:pt x="19" y="31"/>
                    <a:pt x="13" y="28"/>
                  </a:cubicBezTo>
                  <a:close/>
                </a:path>
              </a:pathLst>
            </a:custGeom>
            <a:grpFill/>
            <a:ln>
              <a:noFill/>
            </a:ln>
          </p:spPr>
          <p:txBody>
            <a:bodyPr/>
            <a:lstStyle/>
            <a:p>
              <a:pPr>
                <a:defRPr/>
              </a:pPr>
              <a:endParaRPr lang="en-US" sz="1350">
                <a:solidFill>
                  <a:srgbClr val="505050"/>
                </a:solidFill>
              </a:endParaRPr>
            </a:p>
          </p:txBody>
        </p:sp>
        <p:sp>
          <p:nvSpPr>
            <p:cNvPr id="57" name="Freeform 613"/>
            <p:cNvSpPr>
              <a:spLocks noEditPoints="1"/>
            </p:cNvSpPr>
            <p:nvPr/>
          </p:nvSpPr>
          <p:spPr bwMode="auto">
            <a:xfrm>
              <a:off x="4794250" y="4675188"/>
              <a:ext cx="17462" cy="15875"/>
            </a:xfrm>
            <a:custGeom>
              <a:avLst/>
              <a:gdLst>
                <a:gd name="T0" fmla="*/ 11 w 17"/>
                <a:gd name="T1" fmla="*/ 2 h 17"/>
                <a:gd name="T2" fmla="*/ 2 w 17"/>
                <a:gd name="T3" fmla="*/ 5 h 17"/>
                <a:gd name="T4" fmla="*/ 5 w 17"/>
                <a:gd name="T5" fmla="*/ 15 h 17"/>
                <a:gd name="T6" fmla="*/ 15 w 17"/>
                <a:gd name="T7" fmla="*/ 11 h 17"/>
                <a:gd name="T8" fmla="*/ 11 w 17"/>
                <a:gd name="T9" fmla="*/ 2 h 17"/>
                <a:gd name="T10" fmla="*/ 7 w 17"/>
                <a:gd name="T11" fmla="*/ 12 h 17"/>
                <a:gd name="T12" fmla="*/ 5 w 17"/>
                <a:gd name="T13" fmla="*/ 7 h 17"/>
                <a:gd name="T14" fmla="*/ 10 w 17"/>
                <a:gd name="T15" fmla="*/ 5 h 17"/>
                <a:gd name="T16" fmla="*/ 12 w 17"/>
                <a:gd name="T17" fmla="*/ 10 h 17"/>
                <a:gd name="T18" fmla="*/ 7 w 17"/>
                <a:gd name="T19"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7">
                  <a:moveTo>
                    <a:pt x="11" y="2"/>
                  </a:moveTo>
                  <a:cubicBezTo>
                    <a:pt x="7" y="0"/>
                    <a:pt x="3" y="2"/>
                    <a:pt x="2" y="5"/>
                  </a:cubicBezTo>
                  <a:cubicBezTo>
                    <a:pt x="0" y="9"/>
                    <a:pt x="2" y="14"/>
                    <a:pt x="5" y="15"/>
                  </a:cubicBezTo>
                  <a:cubicBezTo>
                    <a:pt x="9" y="17"/>
                    <a:pt x="14" y="15"/>
                    <a:pt x="15" y="11"/>
                  </a:cubicBezTo>
                  <a:cubicBezTo>
                    <a:pt x="17" y="7"/>
                    <a:pt x="15" y="3"/>
                    <a:pt x="11" y="2"/>
                  </a:cubicBezTo>
                  <a:close/>
                  <a:moveTo>
                    <a:pt x="7" y="12"/>
                  </a:moveTo>
                  <a:cubicBezTo>
                    <a:pt x="5" y="11"/>
                    <a:pt x="4" y="9"/>
                    <a:pt x="5" y="7"/>
                  </a:cubicBezTo>
                  <a:cubicBezTo>
                    <a:pt x="6" y="5"/>
                    <a:pt x="8" y="4"/>
                    <a:pt x="10" y="5"/>
                  </a:cubicBezTo>
                  <a:cubicBezTo>
                    <a:pt x="12" y="6"/>
                    <a:pt x="13" y="8"/>
                    <a:pt x="12" y="10"/>
                  </a:cubicBezTo>
                  <a:cubicBezTo>
                    <a:pt x="11" y="12"/>
                    <a:pt x="9" y="13"/>
                    <a:pt x="7" y="12"/>
                  </a:cubicBezTo>
                  <a:close/>
                </a:path>
              </a:pathLst>
            </a:custGeom>
            <a:grpFill/>
            <a:ln>
              <a:noFill/>
            </a:ln>
          </p:spPr>
          <p:txBody>
            <a:bodyPr/>
            <a:lstStyle/>
            <a:p>
              <a:pPr>
                <a:defRPr/>
              </a:pPr>
              <a:endParaRPr lang="en-US" sz="1350">
                <a:solidFill>
                  <a:srgbClr val="505050"/>
                </a:solidFill>
              </a:endParaRPr>
            </a:p>
          </p:txBody>
        </p:sp>
        <p:sp>
          <p:nvSpPr>
            <p:cNvPr id="58" name="Freeform 614"/>
            <p:cNvSpPr>
              <a:spLocks noEditPoints="1"/>
            </p:cNvSpPr>
            <p:nvPr/>
          </p:nvSpPr>
          <p:spPr bwMode="auto">
            <a:xfrm>
              <a:off x="4540250" y="4003675"/>
              <a:ext cx="176212" cy="187325"/>
            </a:xfrm>
            <a:custGeom>
              <a:avLst/>
              <a:gdLst>
                <a:gd name="T0" fmla="*/ 183 w 183"/>
                <a:gd name="T1" fmla="*/ 77 h 193"/>
                <a:gd name="T2" fmla="*/ 107 w 183"/>
                <a:gd name="T3" fmla="*/ 122 h 193"/>
                <a:gd name="T4" fmla="*/ 7 w 183"/>
                <a:gd name="T5" fmla="*/ 52 h 193"/>
                <a:gd name="T6" fmla="*/ 2 w 183"/>
                <a:gd name="T7" fmla="*/ 55 h 193"/>
                <a:gd name="T8" fmla="*/ 1 w 183"/>
                <a:gd name="T9" fmla="*/ 57 h 193"/>
                <a:gd name="T10" fmla="*/ 0 w 183"/>
                <a:gd name="T11" fmla="*/ 59 h 193"/>
                <a:gd name="T12" fmla="*/ 0 w 183"/>
                <a:gd name="T13" fmla="*/ 80 h 193"/>
                <a:gd name="T14" fmla="*/ 1 w 183"/>
                <a:gd name="T15" fmla="*/ 82 h 193"/>
                <a:gd name="T16" fmla="*/ 4 w 183"/>
                <a:gd name="T17" fmla="*/ 85 h 193"/>
                <a:gd name="T18" fmla="*/ 8 w 183"/>
                <a:gd name="T19" fmla="*/ 84 h 193"/>
                <a:gd name="T20" fmla="*/ 21 w 183"/>
                <a:gd name="T21" fmla="*/ 106 h 193"/>
                <a:gd name="T22" fmla="*/ 15 w 183"/>
                <a:gd name="T23" fmla="*/ 74 h 193"/>
                <a:gd name="T24" fmla="*/ 6 w 183"/>
                <a:gd name="T25" fmla="*/ 82 h 193"/>
                <a:gd name="T26" fmla="*/ 4 w 183"/>
                <a:gd name="T27" fmla="*/ 82 h 193"/>
                <a:gd name="T28" fmla="*/ 3 w 183"/>
                <a:gd name="T29" fmla="*/ 81 h 193"/>
                <a:gd name="T30" fmla="*/ 3 w 183"/>
                <a:gd name="T31" fmla="*/ 79 h 193"/>
                <a:gd name="T32" fmla="*/ 3 w 183"/>
                <a:gd name="T33" fmla="*/ 59 h 193"/>
                <a:gd name="T34" fmla="*/ 4 w 183"/>
                <a:gd name="T35" fmla="*/ 57 h 193"/>
                <a:gd name="T36" fmla="*/ 15 w 183"/>
                <a:gd name="T37" fmla="*/ 55 h 193"/>
                <a:gd name="T38" fmla="*/ 82 w 183"/>
                <a:gd name="T39" fmla="*/ 115 h 193"/>
                <a:gd name="T40" fmla="*/ 82 w 183"/>
                <a:gd name="T41" fmla="*/ 104 h 193"/>
                <a:gd name="T42" fmla="*/ 82 w 183"/>
                <a:gd name="T43" fmla="*/ 104 h 193"/>
                <a:gd name="T44" fmla="*/ 90 w 183"/>
                <a:gd name="T45" fmla="*/ 131 h 193"/>
                <a:gd name="T46" fmla="*/ 87 w 183"/>
                <a:gd name="T47" fmla="*/ 131 h 193"/>
                <a:gd name="T48" fmla="*/ 86 w 183"/>
                <a:gd name="T49" fmla="*/ 130 h 193"/>
                <a:gd name="T50" fmla="*/ 86 w 183"/>
                <a:gd name="T51" fmla="*/ 129 h 193"/>
                <a:gd name="T52" fmla="*/ 85 w 183"/>
                <a:gd name="T53" fmla="*/ 108 h 193"/>
                <a:gd name="T54" fmla="*/ 86 w 183"/>
                <a:gd name="T55" fmla="*/ 107 h 193"/>
                <a:gd name="T56" fmla="*/ 87 w 183"/>
                <a:gd name="T57" fmla="*/ 106 h 193"/>
                <a:gd name="T58" fmla="*/ 91 w 183"/>
                <a:gd name="T59" fmla="*/ 124 h 193"/>
                <a:gd name="T60" fmla="*/ 3 w 183"/>
                <a:gd name="T61" fmla="*/ 113 h 193"/>
                <a:gd name="T62" fmla="*/ 1 w 183"/>
                <a:gd name="T63" fmla="*/ 115 h 193"/>
                <a:gd name="T64" fmla="*/ 0 w 183"/>
                <a:gd name="T65" fmla="*/ 117 h 193"/>
                <a:gd name="T66" fmla="*/ 0 w 183"/>
                <a:gd name="T67" fmla="*/ 138 h 193"/>
                <a:gd name="T68" fmla="*/ 1 w 183"/>
                <a:gd name="T69" fmla="*/ 141 h 193"/>
                <a:gd name="T70" fmla="*/ 3 w 183"/>
                <a:gd name="T71" fmla="*/ 143 h 193"/>
                <a:gd name="T72" fmla="*/ 7 w 183"/>
                <a:gd name="T73" fmla="*/ 144 h 193"/>
                <a:gd name="T74" fmla="*/ 14 w 183"/>
                <a:gd name="T75" fmla="*/ 140 h 193"/>
                <a:gd name="T76" fmla="*/ 83 w 183"/>
                <a:gd name="T77" fmla="*/ 188 h 193"/>
                <a:gd name="T78" fmla="*/ 83 w 183"/>
                <a:gd name="T79" fmla="*/ 190 h 193"/>
                <a:gd name="T80" fmla="*/ 87 w 183"/>
                <a:gd name="T81" fmla="*/ 193 h 193"/>
                <a:gd name="T82" fmla="*/ 90 w 183"/>
                <a:gd name="T83" fmla="*/ 193 h 193"/>
                <a:gd name="T84" fmla="*/ 100 w 183"/>
                <a:gd name="T85" fmla="*/ 191 h 193"/>
                <a:gd name="T86" fmla="*/ 85 w 183"/>
                <a:gd name="T87" fmla="*/ 167 h 193"/>
                <a:gd name="T88" fmla="*/ 86 w 183"/>
                <a:gd name="T89" fmla="*/ 166 h 193"/>
                <a:gd name="T90" fmla="*/ 87 w 183"/>
                <a:gd name="T91" fmla="*/ 165 h 193"/>
                <a:gd name="T92" fmla="*/ 96 w 183"/>
                <a:gd name="T93" fmla="*/ 166 h 193"/>
                <a:gd name="T94" fmla="*/ 96 w 183"/>
                <a:gd name="T95" fmla="*/ 186 h 193"/>
                <a:gd name="T96" fmla="*/ 88 w 183"/>
                <a:gd name="T97" fmla="*/ 190 h 193"/>
                <a:gd name="T98" fmla="*/ 86 w 183"/>
                <a:gd name="T99" fmla="*/ 189 h 193"/>
                <a:gd name="T100" fmla="*/ 86 w 183"/>
                <a:gd name="T101" fmla="*/ 188 h 193"/>
                <a:gd name="T102" fmla="*/ 85 w 183"/>
                <a:gd name="T103" fmla="*/ 167 h 193"/>
                <a:gd name="T104" fmla="*/ 57 w 183"/>
                <a:gd name="T105" fmla="*/ 141 h 193"/>
                <a:gd name="T106" fmla="*/ 57 w 183"/>
                <a:gd name="T107" fmla="*/ 152 h 193"/>
                <a:gd name="T108" fmla="*/ 11 w 183"/>
                <a:gd name="T109" fmla="*/ 132 h 193"/>
                <a:gd name="T110" fmla="*/ 7 w 183"/>
                <a:gd name="T111" fmla="*/ 141 h 193"/>
                <a:gd name="T112" fmla="*/ 4 w 183"/>
                <a:gd name="T113" fmla="*/ 141 h 193"/>
                <a:gd name="T114" fmla="*/ 3 w 183"/>
                <a:gd name="T115" fmla="*/ 140 h 193"/>
                <a:gd name="T116" fmla="*/ 3 w 183"/>
                <a:gd name="T117" fmla="*/ 138 h 193"/>
                <a:gd name="T118" fmla="*/ 3 w 183"/>
                <a:gd name="T119" fmla="*/ 118 h 193"/>
                <a:gd name="T120" fmla="*/ 4 w 183"/>
                <a:gd name="T121" fmla="*/ 116 h 193"/>
                <a:gd name="T122" fmla="*/ 11 w 183"/>
                <a:gd name="T123" fmla="*/ 11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3" h="193">
                  <a:moveTo>
                    <a:pt x="101" y="191"/>
                  </a:moveTo>
                  <a:cubicBezTo>
                    <a:pt x="183" y="134"/>
                    <a:pt x="183" y="134"/>
                    <a:pt x="183" y="134"/>
                  </a:cubicBezTo>
                  <a:cubicBezTo>
                    <a:pt x="183" y="106"/>
                    <a:pt x="183" y="106"/>
                    <a:pt x="183" y="106"/>
                  </a:cubicBezTo>
                  <a:cubicBezTo>
                    <a:pt x="159" y="92"/>
                    <a:pt x="159" y="92"/>
                    <a:pt x="159" y="92"/>
                  </a:cubicBezTo>
                  <a:cubicBezTo>
                    <a:pt x="183" y="77"/>
                    <a:pt x="183" y="77"/>
                    <a:pt x="183" y="77"/>
                  </a:cubicBezTo>
                  <a:cubicBezTo>
                    <a:pt x="183" y="47"/>
                    <a:pt x="183" y="47"/>
                    <a:pt x="183" y="47"/>
                  </a:cubicBezTo>
                  <a:cubicBezTo>
                    <a:pt x="102" y="0"/>
                    <a:pt x="102" y="0"/>
                    <a:pt x="102" y="0"/>
                  </a:cubicBezTo>
                  <a:cubicBezTo>
                    <a:pt x="21" y="47"/>
                    <a:pt x="21" y="47"/>
                    <a:pt x="21" y="47"/>
                  </a:cubicBezTo>
                  <a:cubicBezTo>
                    <a:pt x="107" y="96"/>
                    <a:pt x="107" y="96"/>
                    <a:pt x="107" y="96"/>
                  </a:cubicBezTo>
                  <a:cubicBezTo>
                    <a:pt x="107" y="122"/>
                    <a:pt x="107" y="122"/>
                    <a:pt x="107" y="122"/>
                  </a:cubicBezTo>
                  <a:cubicBezTo>
                    <a:pt x="101" y="132"/>
                    <a:pt x="101" y="132"/>
                    <a:pt x="101" y="132"/>
                  </a:cubicBezTo>
                  <a:cubicBezTo>
                    <a:pt x="101" y="99"/>
                    <a:pt x="101" y="99"/>
                    <a:pt x="101" y="99"/>
                  </a:cubicBezTo>
                  <a:cubicBezTo>
                    <a:pt x="67" y="80"/>
                    <a:pt x="67" y="80"/>
                    <a:pt x="67" y="80"/>
                  </a:cubicBezTo>
                  <a:cubicBezTo>
                    <a:pt x="7" y="46"/>
                    <a:pt x="7" y="46"/>
                    <a:pt x="7" y="46"/>
                  </a:cubicBezTo>
                  <a:cubicBezTo>
                    <a:pt x="7" y="52"/>
                    <a:pt x="7" y="52"/>
                    <a:pt x="7" y="52"/>
                  </a:cubicBezTo>
                  <a:cubicBezTo>
                    <a:pt x="3" y="54"/>
                    <a:pt x="3" y="54"/>
                    <a:pt x="3" y="54"/>
                  </a:cubicBezTo>
                  <a:cubicBezTo>
                    <a:pt x="3" y="55"/>
                    <a:pt x="3" y="55"/>
                    <a:pt x="3" y="55"/>
                  </a:cubicBezTo>
                  <a:cubicBezTo>
                    <a:pt x="3" y="55"/>
                    <a:pt x="3" y="55"/>
                    <a:pt x="3" y="55"/>
                  </a:cubicBezTo>
                  <a:cubicBezTo>
                    <a:pt x="3" y="55"/>
                    <a:pt x="2" y="55"/>
                    <a:pt x="2" y="55"/>
                  </a:cubicBezTo>
                  <a:cubicBezTo>
                    <a:pt x="2" y="55"/>
                    <a:pt x="2" y="55"/>
                    <a:pt x="2" y="55"/>
                  </a:cubicBezTo>
                  <a:cubicBezTo>
                    <a:pt x="2" y="55"/>
                    <a:pt x="2" y="56"/>
                    <a:pt x="2" y="56"/>
                  </a:cubicBezTo>
                  <a:cubicBezTo>
                    <a:pt x="1" y="56"/>
                    <a:pt x="1" y="56"/>
                    <a:pt x="1" y="56"/>
                  </a:cubicBezTo>
                  <a:cubicBezTo>
                    <a:pt x="1" y="56"/>
                    <a:pt x="1" y="56"/>
                    <a:pt x="1" y="56"/>
                  </a:cubicBezTo>
                  <a:cubicBezTo>
                    <a:pt x="1" y="57"/>
                    <a:pt x="1" y="57"/>
                    <a:pt x="1" y="57"/>
                  </a:cubicBezTo>
                  <a:cubicBezTo>
                    <a:pt x="1" y="57"/>
                    <a:pt x="1" y="57"/>
                    <a:pt x="1" y="57"/>
                  </a:cubicBezTo>
                  <a:cubicBezTo>
                    <a:pt x="1" y="57"/>
                    <a:pt x="1" y="57"/>
                    <a:pt x="1" y="57"/>
                  </a:cubicBezTo>
                  <a:cubicBezTo>
                    <a:pt x="1" y="57"/>
                    <a:pt x="0" y="57"/>
                    <a:pt x="0" y="58"/>
                  </a:cubicBezTo>
                  <a:cubicBezTo>
                    <a:pt x="0" y="58"/>
                    <a:pt x="0" y="58"/>
                    <a:pt x="0" y="58"/>
                  </a:cubicBezTo>
                  <a:cubicBezTo>
                    <a:pt x="0" y="58"/>
                    <a:pt x="0" y="58"/>
                    <a:pt x="0" y="59"/>
                  </a:cubicBezTo>
                  <a:cubicBezTo>
                    <a:pt x="0" y="59"/>
                    <a:pt x="0" y="59"/>
                    <a:pt x="0" y="59"/>
                  </a:cubicBezTo>
                  <a:cubicBezTo>
                    <a:pt x="0" y="59"/>
                    <a:pt x="0" y="59"/>
                    <a:pt x="0" y="59"/>
                  </a:cubicBezTo>
                  <a:cubicBezTo>
                    <a:pt x="0" y="79"/>
                    <a:pt x="0" y="79"/>
                    <a:pt x="0" y="79"/>
                  </a:cubicBezTo>
                  <a:cubicBezTo>
                    <a:pt x="0" y="80"/>
                    <a:pt x="0" y="80"/>
                    <a:pt x="0" y="80"/>
                  </a:cubicBezTo>
                  <a:cubicBezTo>
                    <a:pt x="0" y="80"/>
                    <a:pt x="0" y="80"/>
                    <a:pt x="0" y="80"/>
                  </a:cubicBezTo>
                  <a:cubicBezTo>
                    <a:pt x="0" y="80"/>
                    <a:pt x="0" y="80"/>
                    <a:pt x="0" y="80"/>
                  </a:cubicBezTo>
                  <a:cubicBezTo>
                    <a:pt x="0" y="80"/>
                    <a:pt x="0" y="81"/>
                    <a:pt x="0" y="81"/>
                  </a:cubicBezTo>
                  <a:cubicBezTo>
                    <a:pt x="0" y="81"/>
                    <a:pt x="0" y="81"/>
                    <a:pt x="0" y="81"/>
                  </a:cubicBezTo>
                  <a:cubicBezTo>
                    <a:pt x="0" y="82"/>
                    <a:pt x="1" y="82"/>
                    <a:pt x="1" y="82"/>
                  </a:cubicBezTo>
                  <a:cubicBezTo>
                    <a:pt x="1" y="82"/>
                    <a:pt x="1" y="82"/>
                    <a:pt x="1" y="82"/>
                  </a:cubicBezTo>
                  <a:cubicBezTo>
                    <a:pt x="1" y="82"/>
                    <a:pt x="1" y="82"/>
                    <a:pt x="1" y="82"/>
                  </a:cubicBezTo>
                  <a:cubicBezTo>
                    <a:pt x="1" y="82"/>
                    <a:pt x="1" y="82"/>
                    <a:pt x="1" y="82"/>
                  </a:cubicBezTo>
                  <a:cubicBezTo>
                    <a:pt x="1" y="83"/>
                    <a:pt x="1" y="83"/>
                    <a:pt x="2" y="83"/>
                  </a:cubicBezTo>
                  <a:cubicBezTo>
                    <a:pt x="2" y="84"/>
                    <a:pt x="2" y="84"/>
                    <a:pt x="3" y="84"/>
                  </a:cubicBezTo>
                  <a:cubicBezTo>
                    <a:pt x="3" y="84"/>
                    <a:pt x="3" y="84"/>
                    <a:pt x="3" y="84"/>
                  </a:cubicBezTo>
                  <a:cubicBezTo>
                    <a:pt x="3" y="85"/>
                    <a:pt x="4" y="85"/>
                    <a:pt x="4" y="85"/>
                  </a:cubicBezTo>
                  <a:cubicBezTo>
                    <a:pt x="4" y="85"/>
                    <a:pt x="4" y="85"/>
                    <a:pt x="4" y="85"/>
                  </a:cubicBezTo>
                  <a:cubicBezTo>
                    <a:pt x="5" y="85"/>
                    <a:pt x="5" y="85"/>
                    <a:pt x="6" y="85"/>
                  </a:cubicBezTo>
                  <a:cubicBezTo>
                    <a:pt x="6" y="85"/>
                    <a:pt x="7" y="85"/>
                    <a:pt x="7" y="85"/>
                  </a:cubicBezTo>
                  <a:cubicBezTo>
                    <a:pt x="7" y="85"/>
                    <a:pt x="7" y="85"/>
                    <a:pt x="7" y="85"/>
                  </a:cubicBezTo>
                  <a:cubicBezTo>
                    <a:pt x="8" y="85"/>
                    <a:pt x="8" y="85"/>
                    <a:pt x="8" y="84"/>
                  </a:cubicBezTo>
                  <a:cubicBezTo>
                    <a:pt x="9" y="84"/>
                    <a:pt x="9" y="84"/>
                    <a:pt x="9" y="84"/>
                  </a:cubicBezTo>
                  <a:cubicBezTo>
                    <a:pt x="9" y="84"/>
                    <a:pt x="9" y="84"/>
                    <a:pt x="9" y="84"/>
                  </a:cubicBezTo>
                  <a:cubicBezTo>
                    <a:pt x="14" y="82"/>
                    <a:pt x="14" y="82"/>
                    <a:pt x="14" y="82"/>
                  </a:cubicBezTo>
                  <a:cubicBezTo>
                    <a:pt x="38" y="96"/>
                    <a:pt x="38" y="96"/>
                    <a:pt x="38" y="96"/>
                  </a:cubicBezTo>
                  <a:cubicBezTo>
                    <a:pt x="21" y="106"/>
                    <a:pt x="21" y="106"/>
                    <a:pt x="21" y="106"/>
                  </a:cubicBezTo>
                  <a:cubicBezTo>
                    <a:pt x="107" y="155"/>
                    <a:pt x="107" y="155"/>
                    <a:pt x="107" y="155"/>
                  </a:cubicBezTo>
                  <a:cubicBezTo>
                    <a:pt x="107" y="180"/>
                    <a:pt x="107" y="180"/>
                    <a:pt x="107" y="180"/>
                  </a:cubicBezTo>
                  <a:lnTo>
                    <a:pt x="101" y="191"/>
                  </a:lnTo>
                  <a:close/>
                  <a:moveTo>
                    <a:pt x="11" y="73"/>
                  </a:moveTo>
                  <a:cubicBezTo>
                    <a:pt x="12" y="72"/>
                    <a:pt x="14" y="73"/>
                    <a:pt x="15" y="74"/>
                  </a:cubicBezTo>
                  <a:cubicBezTo>
                    <a:pt x="16" y="76"/>
                    <a:pt x="15" y="78"/>
                    <a:pt x="14" y="78"/>
                  </a:cubicBezTo>
                  <a:cubicBezTo>
                    <a:pt x="7" y="82"/>
                    <a:pt x="7" y="82"/>
                    <a:pt x="7" y="82"/>
                  </a:cubicBezTo>
                  <a:cubicBezTo>
                    <a:pt x="7" y="82"/>
                    <a:pt x="7" y="82"/>
                    <a:pt x="7" y="82"/>
                  </a:cubicBezTo>
                  <a:cubicBezTo>
                    <a:pt x="7" y="82"/>
                    <a:pt x="7" y="82"/>
                    <a:pt x="7" y="82"/>
                  </a:cubicBezTo>
                  <a:cubicBezTo>
                    <a:pt x="7" y="82"/>
                    <a:pt x="6" y="82"/>
                    <a:pt x="6" y="82"/>
                  </a:cubicBezTo>
                  <a:cubicBezTo>
                    <a:pt x="6" y="82"/>
                    <a:pt x="6" y="82"/>
                    <a:pt x="6" y="82"/>
                  </a:cubicBezTo>
                  <a:cubicBezTo>
                    <a:pt x="6" y="82"/>
                    <a:pt x="5" y="82"/>
                    <a:pt x="5" y="82"/>
                  </a:cubicBezTo>
                  <a:cubicBezTo>
                    <a:pt x="5" y="82"/>
                    <a:pt x="5" y="82"/>
                    <a:pt x="5" y="82"/>
                  </a:cubicBezTo>
                  <a:cubicBezTo>
                    <a:pt x="5" y="82"/>
                    <a:pt x="5" y="82"/>
                    <a:pt x="4" y="82"/>
                  </a:cubicBezTo>
                  <a:cubicBezTo>
                    <a:pt x="4" y="82"/>
                    <a:pt x="4" y="82"/>
                    <a:pt x="4" y="82"/>
                  </a:cubicBezTo>
                  <a:cubicBezTo>
                    <a:pt x="4" y="82"/>
                    <a:pt x="4" y="82"/>
                    <a:pt x="4" y="81"/>
                  </a:cubicBezTo>
                  <a:cubicBezTo>
                    <a:pt x="4" y="81"/>
                    <a:pt x="4" y="81"/>
                    <a:pt x="4" y="81"/>
                  </a:cubicBezTo>
                  <a:cubicBezTo>
                    <a:pt x="4" y="81"/>
                    <a:pt x="3" y="81"/>
                    <a:pt x="3" y="81"/>
                  </a:cubicBezTo>
                  <a:cubicBezTo>
                    <a:pt x="3" y="81"/>
                    <a:pt x="3" y="81"/>
                    <a:pt x="3" y="81"/>
                  </a:cubicBezTo>
                  <a:cubicBezTo>
                    <a:pt x="3" y="81"/>
                    <a:pt x="3" y="81"/>
                    <a:pt x="3" y="81"/>
                  </a:cubicBezTo>
                  <a:cubicBezTo>
                    <a:pt x="3" y="81"/>
                    <a:pt x="3" y="80"/>
                    <a:pt x="3" y="80"/>
                  </a:cubicBezTo>
                  <a:cubicBezTo>
                    <a:pt x="3" y="80"/>
                    <a:pt x="3" y="80"/>
                    <a:pt x="3" y="80"/>
                  </a:cubicBezTo>
                  <a:cubicBezTo>
                    <a:pt x="3" y="80"/>
                    <a:pt x="3" y="80"/>
                    <a:pt x="3" y="80"/>
                  </a:cubicBezTo>
                  <a:cubicBezTo>
                    <a:pt x="3" y="80"/>
                    <a:pt x="3" y="80"/>
                    <a:pt x="3" y="79"/>
                  </a:cubicBezTo>
                  <a:cubicBezTo>
                    <a:pt x="3" y="79"/>
                    <a:pt x="3" y="79"/>
                    <a:pt x="3" y="79"/>
                  </a:cubicBezTo>
                  <a:cubicBezTo>
                    <a:pt x="3" y="60"/>
                    <a:pt x="3" y="60"/>
                    <a:pt x="3" y="60"/>
                  </a:cubicBezTo>
                  <a:cubicBezTo>
                    <a:pt x="3" y="59"/>
                    <a:pt x="3" y="59"/>
                    <a:pt x="3" y="59"/>
                  </a:cubicBezTo>
                  <a:cubicBezTo>
                    <a:pt x="3" y="59"/>
                    <a:pt x="3" y="59"/>
                    <a:pt x="3" y="59"/>
                  </a:cubicBezTo>
                  <a:cubicBezTo>
                    <a:pt x="3" y="59"/>
                    <a:pt x="3" y="59"/>
                    <a:pt x="3" y="59"/>
                  </a:cubicBezTo>
                  <a:cubicBezTo>
                    <a:pt x="3" y="59"/>
                    <a:pt x="3" y="59"/>
                    <a:pt x="3" y="59"/>
                  </a:cubicBezTo>
                  <a:cubicBezTo>
                    <a:pt x="3" y="58"/>
                    <a:pt x="3" y="58"/>
                    <a:pt x="3" y="58"/>
                  </a:cubicBezTo>
                  <a:cubicBezTo>
                    <a:pt x="3" y="58"/>
                    <a:pt x="3" y="58"/>
                    <a:pt x="3" y="58"/>
                  </a:cubicBezTo>
                  <a:cubicBezTo>
                    <a:pt x="3" y="58"/>
                    <a:pt x="3" y="58"/>
                    <a:pt x="3" y="58"/>
                  </a:cubicBezTo>
                  <a:cubicBezTo>
                    <a:pt x="4" y="58"/>
                    <a:pt x="4" y="58"/>
                    <a:pt x="4" y="58"/>
                  </a:cubicBezTo>
                  <a:cubicBezTo>
                    <a:pt x="4" y="58"/>
                    <a:pt x="4" y="57"/>
                    <a:pt x="4" y="57"/>
                  </a:cubicBezTo>
                  <a:cubicBezTo>
                    <a:pt x="4" y="57"/>
                    <a:pt x="4" y="57"/>
                    <a:pt x="4" y="57"/>
                  </a:cubicBezTo>
                  <a:cubicBezTo>
                    <a:pt x="4" y="57"/>
                    <a:pt x="4" y="57"/>
                    <a:pt x="4" y="57"/>
                  </a:cubicBezTo>
                  <a:cubicBezTo>
                    <a:pt x="4" y="57"/>
                    <a:pt x="4" y="57"/>
                    <a:pt x="4" y="57"/>
                  </a:cubicBezTo>
                  <a:cubicBezTo>
                    <a:pt x="11" y="53"/>
                    <a:pt x="11" y="53"/>
                    <a:pt x="11" y="53"/>
                  </a:cubicBezTo>
                  <a:cubicBezTo>
                    <a:pt x="12" y="53"/>
                    <a:pt x="14" y="53"/>
                    <a:pt x="15" y="55"/>
                  </a:cubicBezTo>
                  <a:cubicBezTo>
                    <a:pt x="16" y="56"/>
                    <a:pt x="15" y="58"/>
                    <a:pt x="14" y="58"/>
                  </a:cubicBezTo>
                  <a:cubicBezTo>
                    <a:pt x="9" y="61"/>
                    <a:pt x="9" y="61"/>
                    <a:pt x="9" y="61"/>
                  </a:cubicBezTo>
                  <a:cubicBezTo>
                    <a:pt x="9" y="74"/>
                    <a:pt x="9" y="74"/>
                    <a:pt x="9" y="74"/>
                  </a:cubicBezTo>
                  <a:lnTo>
                    <a:pt x="11" y="73"/>
                  </a:lnTo>
                  <a:close/>
                  <a:moveTo>
                    <a:pt x="82" y="115"/>
                  </a:moveTo>
                  <a:cubicBezTo>
                    <a:pt x="57" y="100"/>
                    <a:pt x="57" y="100"/>
                    <a:pt x="57" y="100"/>
                  </a:cubicBezTo>
                  <a:cubicBezTo>
                    <a:pt x="57" y="93"/>
                    <a:pt x="57" y="93"/>
                    <a:pt x="57" y="93"/>
                  </a:cubicBezTo>
                  <a:cubicBezTo>
                    <a:pt x="82" y="108"/>
                    <a:pt x="82" y="108"/>
                    <a:pt x="82" y="108"/>
                  </a:cubicBezTo>
                  <a:lnTo>
                    <a:pt x="82" y="115"/>
                  </a:lnTo>
                  <a:close/>
                  <a:moveTo>
                    <a:pt x="82" y="104"/>
                  </a:moveTo>
                  <a:cubicBezTo>
                    <a:pt x="57" y="89"/>
                    <a:pt x="57" y="89"/>
                    <a:pt x="57" y="89"/>
                  </a:cubicBezTo>
                  <a:cubicBezTo>
                    <a:pt x="57" y="82"/>
                    <a:pt x="57" y="82"/>
                    <a:pt x="57" y="82"/>
                  </a:cubicBezTo>
                  <a:cubicBezTo>
                    <a:pt x="59" y="84"/>
                    <a:pt x="59" y="84"/>
                    <a:pt x="59" y="84"/>
                  </a:cubicBezTo>
                  <a:cubicBezTo>
                    <a:pt x="82" y="97"/>
                    <a:pt x="82" y="97"/>
                    <a:pt x="82" y="97"/>
                  </a:cubicBezTo>
                  <a:lnTo>
                    <a:pt x="82" y="104"/>
                  </a:lnTo>
                  <a:close/>
                  <a:moveTo>
                    <a:pt x="93" y="122"/>
                  </a:moveTo>
                  <a:cubicBezTo>
                    <a:pt x="95" y="122"/>
                    <a:pt x="97" y="122"/>
                    <a:pt x="97" y="123"/>
                  </a:cubicBezTo>
                  <a:cubicBezTo>
                    <a:pt x="98" y="125"/>
                    <a:pt x="98" y="127"/>
                    <a:pt x="96" y="127"/>
                  </a:cubicBezTo>
                  <a:cubicBezTo>
                    <a:pt x="90" y="131"/>
                    <a:pt x="90" y="131"/>
                    <a:pt x="90" y="131"/>
                  </a:cubicBezTo>
                  <a:cubicBezTo>
                    <a:pt x="90" y="131"/>
                    <a:pt x="90" y="131"/>
                    <a:pt x="90" y="131"/>
                  </a:cubicBezTo>
                  <a:cubicBezTo>
                    <a:pt x="89" y="131"/>
                    <a:pt x="89" y="131"/>
                    <a:pt x="89" y="131"/>
                  </a:cubicBezTo>
                  <a:cubicBezTo>
                    <a:pt x="89" y="131"/>
                    <a:pt x="89" y="131"/>
                    <a:pt x="89" y="131"/>
                  </a:cubicBezTo>
                  <a:cubicBezTo>
                    <a:pt x="89" y="131"/>
                    <a:pt x="89" y="131"/>
                    <a:pt x="88" y="131"/>
                  </a:cubicBezTo>
                  <a:cubicBezTo>
                    <a:pt x="88" y="131"/>
                    <a:pt x="88" y="131"/>
                    <a:pt x="88" y="131"/>
                  </a:cubicBezTo>
                  <a:cubicBezTo>
                    <a:pt x="88" y="131"/>
                    <a:pt x="88" y="131"/>
                    <a:pt x="87" y="131"/>
                  </a:cubicBezTo>
                  <a:cubicBezTo>
                    <a:pt x="87" y="131"/>
                    <a:pt x="87" y="131"/>
                    <a:pt x="87" y="131"/>
                  </a:cubicBezTo>
                  <a:cubicBezTo>
                    <a:pt x="87" y="131"/>
                    <a:pt x="87" y="131"/>
                    <a:pt x="87" y="131"/>
                  </a:cubicBezTo>
                  <a:cubicBezTo>
                    <a:pt x="87" y="131"/>
                    <a:pt x="86" y="131"/>
                    <a:pt x="86" y="130"/>
                  </a:cubicBezTo>
                  <a:cubicBezTo>
                    <a:pt x="86" y="130"/>
                    <a:pt x="86" y="130"/>
                    <a:pt x="86" y="130"/>
                  </a:cubicBezTo>
                  <a:cubicBezTo>
                    <a:pt x="86" y="130"/>
                    <a:pt x="86" y="130"/>
                    <a:pt x="86" y="130"/>
                  </a:cubicBezTo>
                  <a:cubicBezTo>
                    <a:pt x="86" y="130"/>
                    <a:pt x="86" y="130"/>
                    <a:pt x="86" y="130"/>
                  </a:cubicBezTo>
                  <a:cubicBezTo>
                    <a:pt x="86" y="130"/>
                    <a:pt x="86" y="130"/>
                    <a:pt x="86" y="130"/>
                  </a:cubicBezTo>
                  <a:cubicBezTo>
                    <a:pt x="86" y="130"/>
                    <a:pt x="86" y="129"/>
                    <a:pt x="86" y="129"/>
                  </a:cubicBezTo>
                  <a:cubicBezTo>
                    <a:pt x="86" y="129"/>
                    <a:pt x="86" y="129"/>
                    <a:pt x="86" y="129"/>
                  </a:cubicBezTo>
                  <a:cubicBezTo>
                    <a:pt x="86" y="129"/>
                    <a:pt x="86" y="129"/>
                    <a:pt x="86" y="129"/>
                  </a:cubicBezTo>
                  <a:cubicBezTo>
                    <a:pt x="85" y="129"/>
                    <a:pt x="85" y="129"/>
                    <a:pt x="85" y="129"/>
                  </a:cubicBezTo>
                  <a:cubicBezTo>
                    <a:pt x="85" y="129"/>
                    <a:pt x="85" y="128"/>
                    <a:pt x="85" y="128"/>
                  </a:cubicBezTo>
                  <a:cubicBezTo>
                    <a:pt x="85" y="109"/>
                    <a:pt x="85" y="109"/>
                    <a:pt x="85" y="109"/>
                  </a:cubicBezTo>
                  <a:cubicBezTo>
                    <a:pt x="85" y="109"/>
                    <a:pt x="85" y="108"/>
                    <a:pt x="85" y="108"/>
                  </a:cubicBezTo>
                  <a:cubicBezTo>
                    <a:pt x="85" y="108"/>
                    <a:pt x="85" y="108"/>
                    <a:pt x="85" y="108"/>
                  </a:cubicBezTo>
                  <a:cubicBezTo>
                    <a:pt x="86" y="108"/>
                    <a:pt x="86" y="108"/>
                    <a:pt x="86" y="108"/>
                  </a:cubicBezTo>
                  <a:cubicBezTo>
                    <a:pt x="86" y="108"/>
                    <a:pt x="86" y="108"/>
                    <a:pt x="86" y="108"/>
                  </a:cubicBezTo>
                  <a:cubicBezTo>
                    <a:pt x="86" y="108"/>
                    <a:pt x="86" y="107"/>
                    <a:pt x="86" y="107"/>
                  </a:cubicBezTo>
                  <a:cubicBezTo>
                    <a:pt x="86" y="107"/>
                    <a:pt x="86" y="107"/>
                    <a:pt x="86" y="107"/>
                  </a:cubicBezTo>
                  <a:cubicBezTo>
                    <a:pt x="86" y="107"/>
                    <a:pt x="86" y="107"/>
                    <a:pt x="86" y="107"/>
                  </a:cubicBezTo>
                  <a:cubicBezTo>
                    <a:pt x="86" y="107"/>
                    <a:pt x="86" y="107"/>
                    <a:pt x="86" y="107"/>
                  </a:cubicBezTo>
                  <a:cubicBezTo>
                    <a:pt x="86" y="107"/>
                    <a:pt x="86" y="107"/>
                    <a:pt x="86" y="106"/>
                  </a:cubicBezTo>
                  <a:cubicBezTo>
                    <a:pt x="86" y="106"/>
                    <a:pt x="87" y="106"/>
                    <a:pt x="87" y="106"/>
                  </a:cubicBezTo>
                  <a:cubicBezTo>
                    <a:pt x="87" y="106"/>
                    <a:pt x="87" y="106"/>
                    <a:pt x="87" y="106"/>
                  </a:cubicBezTo>
                  <a:cubicBezTo>
                    <a:pt x="87" y="106"/>
                    <a:pt x="87" y="106"/>
                    <a:pt x="87" y="106"/>
                  </a:cubicBezTo>
                  <a:cubicBezTo>
                    <a:pt x="93" y="102"/>
                    <a:pt x="93" y="102"/>
                    <a:pt x="93" y="102"/>
                  </a:cubicBezTo>
                  <a:cubicBezTo>
                    <a:pt x="95" y="102"/>
                    <a:pt x="97" y="102"/>
                    <a:pt x="97" y="104"/>
                  </a:cubicBezTo>
                  <a:cubicBezTo>
                    <a:pt x="98" y="105"/>
                    <a:pt x="98" y="107"/>
                    <a:pt x="96" y="107"/>
                  </a:cubicBezTo>
                  <a:cubicBezTo>
                    <a:pt x="91" y="110"/>
                    <a:pt x="91" y="110"/>
                    <a:pt x="91" y="110"/>
                  </a:cubicBezTo>
                  <a:cubicBezTo>
                    <a:pt x="91" y="124"/>
                    <a:pt x="91" y="124"/>
                    <a:pt x="91" y="124"/>
                  </a:cubicBezTo>
                  <a:lnTo>
                    <a:pt x="93" y="122"/>
                  </a:lnTo>
                  <a:close/>
                  <a:moveTo>
                    <a:pt x="7" y="111"/>
                  </a:moveTo>
                  <a:cubicBezTo>
                    <a:pt x="3" y="113"/>
                    <a:pt x="3" y="113"/>
                    <a:pt x="3" y="113"/>
                  </a:cubicBezTo>
                  <a:cubicBezTo>
                    <a:pt x="3" y="113"/>
                    <a:pt x="3" y="113"/>
                    <a:pt x="3" y="113"/>
                  </a:cubicBezTo>
                  <a:cubicBezTo>
                    <a:pt x="3" y="113"/>
                    <a:pt x="3" y="113"/>
                    <a:pt x="3" y="113"/>
                  </a:cubicBezTo>
                  <a:cubicBezTo>
                    <a:pt x="3" y="113"/>
                    <a:pt x="2" y="114"/>
                    <a:pt x="2" y="114"/>
                  </a:cubicBezTo>
                  <a:cubicBezTo>
                    <a:pt x="2" y="114"/>
                    <a:pt x="2" y="114"/>
                    <a:pt x="2" y="114"/>
                  </a:cubicBezTo>
                  <a:cubicBezTo>
                    <a:pt x="2" y="114"/>
                    <a:pt x="2" y="114"/>
                    <a:pt x="2" y="114"/>
                  </a:cubicBezTo>
                  <a:cubicBezTo>
                    <a:pt x="1" y="115"/>
                    <a:pt x="1" y="115"/>
                    <a:pt x="1" y="115"/>
                  </a:cubicBezTo>
                  <a:cubicBezTo>
                    <a:pt x="1" y="115"/>
                    <a:pt x="1" y="115"/>
                    <a:pt x="1" y="115"/>
                  </a:cubicBezTo>
                  <a:cubicBezTo>
                    <a:pt x="1" y="115"/>
                    <a:pt x="1" y="115"/>
                    <a:pt x="1" y="115"/>
                  </a:cubicBezTo>
                  <a:cubicBezTo>
                    <a:pt x="1" y="115"/>
                    <a:pt x="1" y="115"/>
                    <a:pt x="1" y="115"/>
                  </a:cubicBezTo>
                  <a:cubicBezTo>
                    <a:pt x="1" y="116"/>
                    <a:pt x="1" y="116"/>
                    <a:pt x="1" y="116"/>
                  </a:cubicBezTo>
                  <a:cubicBezTo>
                    <a:pt x="1" y="116"/>
                    <a:pt x="0" y="116"/>
                    <a:pt x="0" y="116"/>
                  </a:cubicBezTo>
                  <a:cubicBezTo>
                    <a:pt x="0" y="117"/>
                    <a:pt x="0" y="117"/>
                    <a:pt x="0" y="117"/>
                  </a:cubicBezTo>
                  <a:cubicBezTo>
                    <a:pt x="0" y="117"/>
                    <a:pt x="0" y="117"/>
                    <a:pt x="0" y="117"/>
                  </a:cubicBezTo>
                  <a:cubicBezTo>
                    <a:pt x="0" y="118"/>
                    <a:pt x="0" y="118"/>
                    <a:pt x="0" y="118"/>
                  </a:cubicBezTo>
                  <a:cubicBezTo>
                    <a:pt x="0" y="118"/>
                    <a:pt x="0" y="118"/>
                    <a:pt x="0" y="118"/>
                  </a:cubicBezTo>
                  <a:cubicBezTo>
                    <a:pt x="0" y="138"/>
                    <a:pt x="0" y="138"/>
                    <a:pt x="0" y="138"/>
                  </a:cubicBezTo>
                  <a:cubicBezTo>
                    <a:pt x="0" y="138"/>
                    <a:pt x="0" y="138"/>
                    <a:pt x="0" y="138"/>
                  </a:cubicBezTo>
                  <a:cubicBezTo>
                    <a:pt x="0" y="138"/>
                    <a:pt x="0" y="138"/>
                    <a:pt x="0" y="138"/>
                  </a:cubicBezTo>
                  <a:cubicBezTo>
                    <a:pt x="0" y="139"/>
                    <a:pt x="0" y="139"/>
                    <a:pt x="0" y="139"/>
                  </a:cubicBezTo>
                  <a:cubicBezTo>
                    <a:pt x="0" y="139"/>
                    <a:pt x="0" y="139"/>
                    <a:pt x="0" y="140"/>
                  </a:cubicBezTo>
                  <a:cubicBezTo>
                    <a:pt x="0" y="140"/>
                    <a:pt x="0" y="140"/>
                    <a:pt x="0" y="140"/>
                  </a:cubicBezTo>
                  <a:cubicBezTo>
                    <a:pt x="0" y="140"/>
                    <a:pt x="1" y="140"/>
                    <a:pt x="1" y="141"/>
                  </a:cubicBezTo>
                  <a:cubicBezTo>
                    <a:pt x="1" y="141"/>
                    <a:pt x="1" y="141"/>
                    <a:pt x="1" y="141"/>
                  </a:cubicBezTo>
                  <a:cubicBezTo>
                    <a:pt x="1" y="141"/>
                    <a:pt x="1" y="141"/>
                    <a:pt x="1" y="141"/>
                  </a:cubicBezTo>
                  <a:cubicBezTo>
                    <a:pt x="1" y="141"/>
                    <a:pt x="1" y="141"/>
                    <a:pt x="1" y="141"/>
                  </a:cubicBezTo>
                  <a:cubicBezTo>
                    <a:pt x="1" y="141"/>
                    <a:pt x="1" y="142"/>
                    <a:pt x="2" y="142"/>
                  </a:cubicBezTo>
                  <a:cubicBezTo>
                    <a:pt x="2" y="142"/>
                    <a:pt x="2" y="143"/>
                    <a:pt x="3" y="143"/>
                  </a:cubicBezTo>
                  <a:cubicBezTo>
                    <a:pt x="3" y="143"/>
                    <a:pt x="3" y="143"/>
                    <a:pt x="3" y="143"/>
                  </a:cubicBezTo>
                  <a:cubicBezTo>
                    <a:pt x="3" y="143"/>
                    <a:pt x="4" y="144"/>
                    <a:pt x="4" y="144"/>
                  </a:cubicBezTo>
                  <a:cubicBezTo>
                    <a:pt x="4" y="144"/>
                    <a:pt x="4" y="144"/>
                    <a:pt x="4" y="144"/>
                  </a:cubicBezTo>
                  <a:cubicBezTo>
                    <a:pt x="5" y="144"/>
                    <a:pt x="5" y="144"/>
                    <a:pt x="6" y="144"/>
                  </a:cubicBezTo>
                  <a:cubicBezTo>
                    <a:pt x="6" y="144"/>
                    <a:pt x="7" y="144"/>
                    <a:pt x="7" y="144"/>
                  </a:cubicBezTo>
                  <a:cubicBezTo>
                    <a:pt x="7" y="144"/>
                    <a:pt x="7" y="144"/>
                    <a:pt x="7" y="144"/>
                  </a:cubicBezTo>
                  <a:cubicBezTo>
                    <a:pt x="8" y="144"/>
                    <a:pt x="8" y="143"/>
                    <a:pt x="8" y="143"/>
                  </a:cubicBezTo>
                  <a:cubicBezTo>
                    <a:pt x="9" y="143"/>
                    <a:pt x="9" y="143"/>
                    <a:pt x="9" y="143"/>
                  </a:cubicBezTo>
                  <a:cubicBezTo>
                    <a:pt x="9" y="143"/>
                    <a:pt x="9" y="143"/>
                    <a:pt x="9" y="143"/>
                  </a:cubicBezTo>
                  <a:cubicBezTo>
                    <a:pt x="14" y="140"/>
                    <a:pt x="14" y="140"/>
                    <a:pt x="14" y="140"/>
                  </a:cubicBezTo>
                  <a:cubicBezTo>
                    <a:pt x="83" y="181"/>
                    <a:pt x="83" y="181"/>
                    <a:pt x="83" y="181"/>
                  </a:cubicBezTo>
                  <a:cubicBezTo>
                    <a:pt x="83" y="187"/>
                    <a:pt x="83" y="187"/>
                    <a:pt x="83" y="187"/>
                  </a:cubicBezTo>
                  <a:cubicBezTo>
                    <a:pt x="83" y="187"/>
                    <a:pt x="83" y="187"/>
                    <a:pt x="83" y="187"/>
                  </a:cubicBezTo>
                  <a:cubicBezTo>
                    <a:pt x="83" y="187"/>
                    <a:pt x="83" y="187"/>
                    <a:pt x="83" y="187"/>
                  </a:cubicBezTo>
                  <a:cubicBezTo>
                    <a:pt x="83" y="188"/>
                    <a:pt x="83" y="188"/>
                    <a:pt x="83" y="188"/>
                  </a:cubicBezTo>
                  <a:cubicBezTo>
                    <a:pt x="83" y="188"/>
                    <a:pt x="83" y="188"/>
                    <a:pt x="83" y="189"/>
                  </a:cubicBezTo>
                  <a:cubicBezTo>
                    <a:pt x="83" y="189"/>
                    <a:pt x="83" y="189"/>
                    <a:pt x="83" y="189"/>
                  </a:cubicBezTo>
                  <a:cubicBezTo>
                    <a:pt x="83" y="189"/>
                    <a:pt x="83" y="189"/>
                    <a:pt x="83" y="190"/>
                  </a:cubicBezTo>
                  <a:cubicBezTo>
                    <a:pt x="83" y="190"/>
                    <a:pt x="83" y="190"/>
                    <a:pt x="83" y="190"/>
                  </a:cubicBezTo>
                  <a:cubicBezTo>
                    <a:pt x="83" y="190"/>
                    <a:pt x="83" y="190"/>
                    <a:pt x="83" y="190"/>
                  </a:cubicBezTo>
                  <a:cubicBezTo>
                    <a:pt x="83" y="190"/>
                    <a:pt x="83" y="190"/>
                    <a:pt x="83" y="190"/>
                  </a:cubicBezTo>
                  <a:cubicBezTo>
                    <a:pt x="84" y="191"/>
                    <a:pt x="84" y="191"/>
                    <a:pt x="84" y="191"/>
                  </a:cubicBezTo>
                  <a:cubicBezTo>
                    <a:pt x="85" y="192"/>
                    <a:pt x="85" y="192"/>
                    <a:pt x="85" y="192"/>
                  </a:cubicBezTo>
                  <a:cubicBezTo>
                    <a:pt x="86" y="192"/>
                    <a:pt x="86" y="192"/>
                    <a:pt x="86" y="192"/>
                  </a:cubicBezTo>
                  <a:cubicBezTo>
                    <a:pt x="86" y="192"/>
                    <a:pt x="86" y="193"/>
                    <a:pt x="87" y="193"/>
                  </a:cubicBezTo>
                  <a:cubicBezTo>
                    <a:pt x="87" y="193"/>
                    <a:pt x="87" y="193"/>
                    <a:pt x="87" y="193"/>
                  </a:cubicBezTo>
                  <a:cubicBezTo>
                    <a:pt x="87" y="193"/>
                    <a:pt x="87" y="193"/>
                    <a:pt x="87" y="193"/>
                  </a:cubicBezTo>
                  <a:cubicBezTo>
                    <a:pt x="87" y="193"/>
                    <a:pt x="88" y="193"/>
                    <a:pt x="88" y="193"/>
                  </a:cubicBezTo>
                  <a:cubicBezTo>
                    <a:pt x="89" y="193"/>
                    <a:pt x="89" y="193"/>
                    <a:pt x="90" y="193"/>
                  </a:cubicBezTo>
                  <a:cubicBezTo>
                    <a:pt x="90" y="193"/>
                    <a:pt x="90" y="193"/>
                    <a:pt x="90" y="193"/>
                  </a:cubicBezTo>
                  <a:cubicBezTo>
                    <a:pt x="90" y="193"/>
                    <a:pt x="91" y="192"/>
                    <a:pt x="91" y="192"/>
                  </a:cubicBezTo>
                  <a:cubicBezTo>
                    <a:pt x="91" y="192"/>
                    <a:pt x="91" y="192"/>
                    <a:pt x="91" y="192"/>
                  </a:cubicBezTo>
                  <a:cubicBezTo>
                    <a:pt x="91" y="192"/>
                    <a:pt x="91" y="192"/>
                    <a:pt x="91" y="192"/>
                  </a:cubicBezTo>
                  <a:cubicBezTo>
                    <a:pt x="97" y="189"/>
                    <a:pt x="97" y="189"/>
                    <a:pt x="97" y="189"/>
                  </a:cubicBezTo>
                  <a:cubicBezTo>
                    <a:pt x="100" y="191"/>
                    <a:pt x="100" y="191"/>
                    <a:pt x="100" y="191"/>
                  </a:cubicBezTo>
                  <a:cubicBezTo>
                    <a:pt x="101" y="191"/>
                    <a:pt x="101" y="191"/>
                    <a:pt x="101" y="191"/>
                  </a:cubicBezTo>
                  <a:cubicBezTo>
                    <a:pt x="101" y="158"/>
                    <a:pt x="101" y="158"/>
                    <a:pt x="101" y="158"/>
                  </a:cubicBezTo>
                  <a:cubicBezTo>
                    <a:pt x="7" y="104"/>
                    <a:pt x="7" y="104"/>
                    <a:pt x="7" y="104"/>
                  </a:cubicBezTo>
                  <a:lnTo>
                    <a:pt x="7" y="111"/>
                  </a:lnTo>
                  <a:close/>
                  <a:moveTo>
                    <a:pt x="85" y="167"/>
                  </a:moveTo>
                  <a:cubicBezTo>
                    <a:pt x="85" y="167"/>
                    <a:pt x="85" y="167"/>
                    <a:pt x="85" y="167"/>
                  </a:cubicBezTo>
                  <a:cubicBezTo>
                    <a:pt x="85" y="167"/>
                    <a:pt x="85" y="167"/>
                    <a:pt x="85" y="167"/>
                  </a:cubicBezTo>
                  <a:cubicBezTo>
                    <a:pt x="86" y="167"/>
                    <a:pt x="86" y="167"/>
                    <a:pt x="86" y="167"/>
                  </a:cubicBezTo>
                  <a:cubicBezTo>
                    <a:pt x="86" y="167"/>
                    <a:pt x="86" y="166"/>
                    <a:pt x="86" y="166"/>
                  </a:cubicBezTo>
                  <a:cubicBezTo>
                    <a:pt x="86" y="166"/>
                    <a:pt x="86" y="166"/>
                    <a:pt x="86" y="166"/>
                  </a:cubicBezTo>
                  <a:cubicBezTo>
                    <a:pt x="86" y="166"/>
                    <a:pt x="86" y="166"/>
                    <a:pt x="86" y="166"/>
                  </a:cubicBezTo>
                  <a:cubicBezTo>
                    <a:pt x="86" y="166"/>
                    <a:pt x="86" y="166"/>
                    <a:pt x="86" y="166"/>
                  </a:cubicBezTo>
                  <a:cubicBezTo>
                    <a:pt x="86" y="166"/>
                    <a:pt x="86" y="165"/>
                    <a:pt x="86" y="165"/>
                  </a:cubicBezTo>
                  <a:cubicBezTo>
                    <a:pt x="86" y="165"/>
                    <a:pt x="86" y="165"/>
                    <a:pt x="86" y="165"/>
                  </a:cubicBezTo>
                  <a:cubicBezTo>
                    <a:pt x="86" y="165"/>
                    <a:pt x="87" y="165"/>
                    <a:pt x="87" y="165"/>
                  </a:cubicBezTo>
                  <a:cubicBezTo>
                    <a:pt x="87" y="165"/>
                    <a:pt x="87" y="165"/>
                    <a:pt x="87" y="165"/>
                  </a:cubicBezTo>
                  <a:cubicBezTo>
                    <a:pt x="87" y="165"/>
                    <a:pt x="87" y="165"/>
                    <a:pt x="87" y="165"/>
                  </a:cubicBezTo>
                  <a:cubicBezTo>
                    <a:pt x="93" y="161"/>
                    <a:pt x="93" y="161"/>
                    <a:pt x="93" y="161"/>
                  </a:cubicBezTo>
                  <a:cubicBezTo>
                    <a:pt x="95" y="160"/>
                    <a:pt x="97" y="161"/>
                    <a:pt x="97" y="162"/>
                  </a:cubicBezTo>
                  <a:cubicBezTo>
                    <a:pt x="98" y="164"/>
                    <a:pt x="98" y="165"/>
                    <a:pt x="96" y="166"/>
                  </a:cubicBezTo>
                  <a:cubicBezTo>
                    <a:pt x="91" y="169"/>
                    <a:pt x="91" y="169"/>
                    <a:pt x="91" y="169"/>
                  </a:cubicBezTo>
                  <a:cubicBezTo>
                    <a:pt x="91" y="182"/>
                    <a:pt x="91" y="182"/>
                    <a:pt x="91" y="182"/>
                  </a:cubicBezTo>
                  <a:cubicBezTo>
                    <a:pt x="93" y="181"/>
                    <a:pt x="93" y="181"/>
                    <a:pt x="93" y="181"/>
                  </a:cubicBezTo>
                  <a:cubicBezTo>
                    <a:pt x="95" y="180"/>
                    <a:pt x="97" y="181"/>
                    <a:pt x="97" y="182"/>
                  </a:cubicBezTo>
                  <a:cubicBezTo>
                    <a:pt x="98" y="184"/>
                    <a:pt x="98" y="185"/>
                    <a:pt x="96" y="186"/>
                  </a:cubicBezTo>
                  <a:cubicBezTo>
                    <a:pt x="90" y="190"/>
                    <a:pt x="90" y="190"/>
                    <a:pt x="90" y="190"/>
                  </a:cubicBezTo>
                  <a:cubicBezTo>
                    <a:pt x="90" y="190"/>
                    <a:pt x="90" y="190"/>
                    <a:pt x="90" y="190"/>
                  </a:cubicBezTo>
                  <a:cubicBezTo>
                    <a:pt x="89" y="190"/>
                    <a:pt x="89" y="190"/>
                    <a:pt x="89" y="190"/>
                  </a:cubicBezTo>
                  <a:cubicBezTo>
                    <a:pt x="89" y="190"/>
                    <a:pt x="89" y="190"/>
                    <a:pt x="89" y="190"/>
                  </a:cubicBezTo>
                  <a:cubicBezTo>
                    <a:pt x="89" y="190"/>
                    <a:pt x="89" y="190"/>
                    <a:pt x="88" y="190"/>
                  </a:cubicBezTo>
                  <a:cubicBezTo>
                    <a:pt x="88" y="190"/>
                    <a:pt x="88" y="190"/>
                    <a:pt x="88" y="190"/>
                  </a:cubicBezTo>
                  <a:cubicBezTo>
                    <a:pt x="88" y="190"/>
                    <a:pt x="88" y="190"/>
                    <a:pt x="87" y="190"/>
                  </a:cubicBezTo>
                  <a:cubicBezTo>
                    <a:pt x="87" y="190"/>
                    <a:pt x="87" y="190"/>
                    <a:pt x="87" y="190"/>
                  </a:cubicBezTo>
                  <a:cubicBezTo>
                    <a:pt x="87" y="190"/>
                    <a:pt x="87" y="190"/>
                    <a:pt x="87" y="190"/>
                  </a:cubicBezTo>
                  <a:cubicBezTo>
                    <a:pt x="87" y="190"/>
                    <a:pt x="86" y="189"/>
                    <a:pt x="86" y="189"/>
                  </a:cubicBezTo>
                  <a:cubicBezTo>
                    <a:pt x="86" y="189"/>
                    <a:pt x="86" y="189"/>
                    <a:pt x="86" y="189"/>
                  </a:cubicBezTo>
                  <a:cubicBezTo>
                    <a:pt x="86" y="189"/>
                    <a:pt x="86" y="189"/>
                    <a:pt x="86" y="189"/>
                  </a:cubicBezTo>
                  <a:cubicBezTo>
                    <a:pt x="86" y="189"/>
                    <a:pt x="86" y="189"/>
                    <a:pt x="86" y="189"/>
                  </a:cubicBezTo>
                  <a:cubicBezTo>
                    <a:pt x="86" y="189"/>
                    <a:pt x="86" y="188"/>
                    <a:pt x="86" y="188"/>
                  </a:cubicBezTo>
                  <a:cubicBezTo>
                    <a:pt x="86" y="188"/>
                    <a:pt x="86" y="188"/>
                    <a:pt x="86" y="188"/>
                  </a:cubicBezTo>
                  <a:cubicBezTo>
                    <a:pt x="86" y="188"/>
                    <a:pt x="86" y="188"/>
                    <a:pt x="86" y="188"/>
                  </a:cubicBezTo>
                  <a:cubicBezTo>
                    <a:pt x="86" y="188"/>
                    <a:pt x="86" y="188"/>
                    <a:pt x="86" y="188"/>
                  </a:cubicBezTo>
                  <a:cubicBezTo>
                    <a:pt x="85" y="188"/>
                    <a:pt x="85" y="187"/>
                    <a:pt x="85" y="187"/>
                  </a:cubicBezTo>
                  <a:cubicBezTo>
                    <a:pt x="85" y="187"/>
                    <a:pt x="85" y="187"/>
                    <a:pt x="85" y="187"/>
                  </a:cubicBezTo>
                  <a:lnTo>
                    <a:pt x="85" y="167"/>
                  </a:lnTo>
                  <a:close/>
                  <a:moveTo>
                    <a:pt x="57" y="141"/>
                  </a:moveTo>
                  <a:cubicBezTo>
                    <a:pt x="82" y="156"/>
                    <a:pt x="82" y="156"/>
                    <a:pt x="82" y="156"/>
                  </a:cubicBezTo>
                  <a:cubicBezTo>
                    <a:pt x="82" y="163"/>
                    <a:pt x="82" y="163"/>
                    <a:pt x="82" y="163"/>
                  </a:cubicBezTo>
                  <a:cubicBezTo>
                    <a:pt x="57" y="148"/>
                    <a:pt x="57" y="148"/>
                    <a:pt x="57" y="148"/>
                  </a:cubicBezTo>
                  <a:lnTo>
                    <a:pt x="57" y="141"/>
                  </a:lnTo>
                  <a:close/>
                  <a:moveTo>
                    <a:pt x="57" y="152"/>
                  </a:moveTo>
                  <a:cubicBezTo>
                    <a:pt x="82" y="167"/>
                    <a:pt x="82" y="167"/>
                    <a:pt x="82" y="167"/>
                  </a:cubicBezTo>
                  <a:cubicBezTo>
                    <a:pt x="82" y="174"/>
                    <a:pt x="82" y="174"/>
                    <a:pt x="82" y="174"/>
                  </a:cubicBezTo>
                  <a:cubicBezTo>
                    <a:pt x="57" y="159"/>
                    <a:pt x="57" y="159"/>
                    <a:pt x="57" y="159"/>
                  </a:cubicBezTo>
                  <a:lnTo>
                    <a:pt x="57" y="152"/>
                  </a:lnTo>
                  <a:close/>
                  <a:moveTo>
                    <a:pt x="15" y="113"/>
                  </a:moveTo>
                  <a:cubicBezTo>
                    <a:pt x="16" y="115"/>
                    <a:pt x="15" y="116"/>
                    <a:pt x="14" y="117"/>
                  </a:cubicBezTo>
                  <a:cubicBezTo>
                    <a:pt x="9" y="120"/>
                    <a:pt x="9" y="120"/>
                    <a:pt x="9" y="120"/>
                  </a:cubicBezTo>
                  <a:cubicBezTo>
                    <a:pt x="9" y="133"/>
                    <a:pt x="9" y="133"/>
                    <a:pt x="9" y="133"/>
                  </a:cubicBezTo>
                  <a:cubicBezTo>
                    <a:pt x="11" y="132"/>
                    <a:pt x="11" y="132"/>
                    <a:pt x="11" y="132"/>
                  </a:cubicBezTo>
                  <a:cubicBezTo>
                    <a:pt x="12" y="131"/>
                    <a:pt x="14" y="132"/>
                    <a:pt x="15" y="133"/>
                  </a:cubicBezTo>
                  <a:cubicBezTo>
                    <a:pt x="16" y="135"/>
                    <a:pt x="15" y="136"/>
                    <a:pt x="14" y="137"/>
                  </a:cubicBezTo>
                  <a:cubicBezTo>
                    <a:pt x="7" y="141"/>
                    <a:pt x="7" y="141"/>
                    <a:pt x="7" y="141"/>
                  </a:cubicBezTo>
                  <a:cubicBezTo>
                    <a:pt x="7" y="141"/>
                    <a:pt x="7" y="141"/>
                    <a:pt x="7" y="141"/>
                  </a:cubicBezTo>
                  <a:cubicBezTo>
                    <a:pt x="7" y="141"/>
                    <a:pt x="7" y="141"/>
                    <a:pt x="7" y="141"/>
                  </a:cubicBezTo>
                  <a:cubicBezTo>
                    <a:pt x="7" y="141"/>
                    <a:pt x="6" y="141"/>
                    <a:pt x="6" y="141"/>
                  </a:cubicBezTo>
                  <a:cubicBezTo>
                    <a:pt x="6" y="141"/>
                    <a:pt x="6" y="141"/>
                    <a:pt x="6" y="141"/>
                  </a:cubicBezTo>
                  <a:cubicBezTo>
                    <a:pt x="6" y="141"/>
                    <a:pt x="5" y="141"/>
                    <a:pt x="5" y="141"/>
                  </a:cubicBezTo>
                  <a:cubicBezTo>
                    <a:pt x="5" y="141"/>
                    <a:pt x="5" y="141"/>
                    <a:pt x="5" y="141"/>
                  </a:cubicBezTo>
                  <a:cubicBezTo>
                    <a:pt x="5" y="141"/>
                    <a:pt x="5" y="141"/>
                    <a:pt x="4" y="141"/>
                  </a:cubicBezTo>
                  <a:cubicBezTo>
                    <a:pt x="4" y="141"/>
                    <a:pt x="4" y="141"/>
                    <a:pt x="4" y="141"/>
                  </a:cubicBezTo>
                  <a:cubicBezTo>
                    <a:pt x="4" y="140"/>
                    <a:pt x="4" y="140"/>
                    <a:pt x="4" y="140"/>
                  </a:cubicBezTo>
                  <a:cubicBezTo>
                    <a:pt x="4" y="140"/>
                    <a:pt x="4" y="140"/>
                    <a:pt x="4" y="140"/>
                  </a:cubicBezTo>
                  <a:cubicBezTo>
                    <a:pt x="4" y="140"/>
                    <a:pt x="3" y="140"/>
                    <a:pt x="3" y="140"/>
                  </a:cubicBezTo>
                  <a:cubicBezTo>
                    <a:pt x="3" y="140"/>
                    <a:pt x="3" y="140"/>
                    <a:pt x="3" y="140"/>
                  </a:cubicBezTo>
                  <a:cubicBezTo>
                    <a:pt x="3" y="139"/>
                    <a:pt x="3" y="139"/>
                    <a:pt x="3" y="139"/>
                  </a:cubicBezTo>
                  <a:cubicBezTo>
                    <a:pt x="3" y="139"/>
                    <a:pt x="3" y="139"/>
                    <a:pt x="3" y="139"/>
                  </a:cubicBezTo>
                  <a:cubicBezTo>
                    <a:pt x="3" y="139"/>
                    <a:pt x="3" y="139"/>
                    <a:pt x="3" y="139"/>
                  </a:cubicBezTo>
                  <a:cubicBezTo>
                    <a:pt x="3" y="139"/>
                    <a:pt x="3" y="139"/>
                    <a:pt x="3" y="139"/>
                  </a:cubicBezTo>
                  <a:cubicBezTo>
                    <a:pt x="3" y="138"/>
                    <a:pt x="3" y="138"/>
                    <a:pt x="3" y="138"/>
                  </a:cubicBezTo>
                  <a:cubicBezTo>
                    <a:pt x="3" y="138"/>
                    <a:pt x="3" y="138"/>
                    <a:pt x="3" y="138"/>
                  </a:cubicBezTo>
                  <a:cubicBezTo>
                    <a:pt x="3" y="118"/>
                    <a:pt x="3" y="118"/>
                    <a:pt x="3" y="118"/>
                  </a:cubicBezTo>
                  <a:cubicBezTo>
                    <a:pt x="3" y="118"/>
                    <a:pt x="3" y="118"/>
                    <a:pt x="3" y="118"/>
                  </a:cubicBezTo>
                  <a:cubicBezTo>
                    <a:pt x="3" y="118"/>
                    <a:pt x="3" y="118"/>
                    <a:pt x="3" y="118"/>
                  </a:cubicBezTo>
                  <a:cubicBezTo>
                    <a:pt x="3" y="118"/>
                    <a:pt x="3" y="118"/>
                    <a:pt x="3" y="118"/>
                  </a:cubicBezTo>
                  <a:cubicBezTo>
                    <a:pt x="3" y="118"/>
                    <a:pt x="3" y="117"/>
                    <a:pt x="3" y="117"/>
                  </a:cubicBezTo>
                  <a:cubicBezTo>
                    <a:pt x="3" y="117"/>
                    <a:pt x="3" y="117"/>
                    <a:pt x="3" y="117"/>
                  </a:cubicBezTo>
                  <a:cubicBezTo>
                    <a:pt x="3" y="117"/>
                    <a:pt x="3" y="117"/>
                    <a:pt x="3" y="117"/>
                  </a:cubicBezTo>
                  <a:cubicBezTo>
                    <a:pt x="3" y="117"/>
                    <a:pt x="3" y="117"/>
                    <a:pt x="3" y="117"/>
                  </a:cubicBezTo>
                  <a:cubicBezTo>
                    <a:pt x="4" y="117"/>
                    <a:pt x="4" y="116"/>
                    <a:pt x="4" y="116"/>
                  </a:cubicBezTo>
                  <a:cubicBezTo>
                    <a:pt x="4" y="116"/>
                    <a:pt x="4" y="116"/>
                    <a:pt x="4" y="116"/>
                  </a:cubicBezTo>
                  <a:cubicBezTo>
                    <a:pt x="4" y="116"/>
                    <a:pt x="4" y="116"/>
                    <a:pt x="4" y="116"/>
                  </a:cubicBezTo>
                  <a:cubicBezTo>
                    <a:pt x="4" y="116"/>
                    <a:pt x="4" y="116"/>
                    <a:pt x="4" y="116"/>
                  </a:cubicBezTo>
                  <a:cubicBezTo>
                    <a:pt x="4" y="116"/>
                    <a:pt x="4" y="116"/>
                    <a:pt x="4" y="116"/>
                  </a:cubicBezTo>
                  <a:cubicBezTo>
                    <a:pt x="11" y="112"/>
                    <a:pt x="11" y="112"/>
                    <a:pt x="11" y="112"/>
                  </a:cubicBezTo>
                  <a:cubicBezTo>
                    <a:pt x="12" y="111"/>
                    <a:pt x="14" y="112"/>
                    <a:pt x="15" y="113"/>
                  </a:cubicBezTo>
                  <a:close/>
                </a:path>
              </a:pathLst>
            </a:custGeom>
            <a:grpFill/>
            <a:ln>
              <a:noFill/>
            </a:ln>
          </p:spPr>
          <p:txBody>
            <a:bodyPr/>
            <a:lstStyle/>
            <a:p>
              <a:pPr>
                <a:defRPr/>
              </a:pPr>
              <a:endParaRPr lang="en-US" sz="1350">
                <a:solidFill>
                  <a:srgbClr val="505050"/>
                </a:solidFill>
              </a:endParaRPr>
            </a:p>
          </p:txBody>
        </p:sp>
        <p:sp>
          <p:nvSpPr>
            <p:cNvPr id="59" name="Freeform 615"/>
            <p:cNvSpPr>
              <a:spLocks noEditPoints="1"/>
            </p:cNvSpPr>
            <p:nvPr/>
          </p:nvSpPr>
          <p:spPr bwMode="auto">
            <a:xfrm>
              <a:off x="4529138" y="3994150"/>
              <a:ext cx="196850" cy="204788"/>
            </a:xfrm>
            <a:custGeom>
              <a:avLst/>
              <a:gdLst>
                <a:gd name="T0" fmla="*/ 86 w 203"/>
                <a:gd name="T1" fmla="*/ 207 h 212"/>
                <a:gd name="T2" fmla="*/ 93 w 203"/>
                <a:gd name="T3" fmla="*/ 207 h 212"/>
                <a:gd name="T4" fmla="*/ 99 w 203"/>
                <a:gd name="T5" fmla="*/ 212 h 212"/>
                <a:gd name="T6" fmla="*/ 106 w 203"/>
                <a:gd name="T7" fmla="*/ 206 h 212"/>
                <a:gd name="T8" fmla="*/ 119 w 203"/>
                <a:gd name="T9" fmla="*/ 205 h 212"/>
                <a:gd name="T10" fmla="*/ 136 w 203"/>
                <a:gd name="T11" fmla="*/ 190 h 212"/>
                <a:gd name="T12" fmla="*/ 73 w 203"/>
                <a:gd name="T13" fmla="*/ 190 h 212"/>
                <a:gd name="T14" fmla="*/ 83 w 203"/>
                <a:gd name="T15" fmla="*/ 196 h 212"/>
                <a:gd name="T16" fmla="*/ 147 w 203"/>
                <a:gd name="T17" fmla="*/ 187 h 212"/>
                <a:gd name="T18" fmla="*/ 65 w 203"/>
                <a:gd name="T19" fmla="*/ 183 h 212"/>
                <a:gd name="T20" fmla="*/ 179 w 203"/>
                <a:gd name="T21" fmla="*/ 164 h 212"/>
                <a:gd name="T22" fmla="*/ 31 w 203"/>
                <a:gd name="T23" fmla="*/ 163 h 212"/>
                <a:gd name="T24" fmla="*/ 11 w 203"/>
                <a:gd name="T25" fmla="*/ 162 h 212"/>
                <a:gd name="T26" fmla="*/ 13 w 203"/>
                <a:gd name="T27" fmla="*/ 159 h 212"/>
                <a:gd name="T28" fmla="*/ 24 w 203"/>
                <a:gd name="T29" fmla="*/ 159 h 212"/>
                <a:gd name="T30" fmla="*/ 12 w 203"/>
                <a:gd name="T31" fmla="*/ 163 h 212"/>
                <a:gd name="T32" fmla="*/ 187 w 203"/>
                <a:gd name="T33" fmla="*/ 160 h 212"/>
                <a:gd name="T34" fmla="*/ 0 w 203"/>
                <a:gd name="T35" fmla="*/ 149 h 212"/>
                <a:gd name="T36" fmla="*/ 4 w 203"/>
                <a:gd name="T37" fmla="*/ 139 h 212"/>
                <a:gd name="T38" fmla="*/ 5 w 203"/>
                <a:gd name="T39" fmla="*/ 150 h 212"/>
                <a:gd name="T40" fmla="*/ 199 w 203"/>
                <a:gd name="T41" fmla="*/ 129 h 212"/>
                <a:gd name="T42" fmla="*/ 0 w 203"/>
                <a:gd name="T43" fmla="*/ 127 h 212"/>
                <a:gd name="T44" fmla="*/ 1 w 203"/>
                <a:gd name="T45" fmla="*/ 124 h 212"/>
                <a:gd name="T46" fmla="*/ 4 w 203"/>
                <a:gd name="T47" fmla="*/ 118 h 212"/>
                <a:gd name="T48" fmla="*/ 5 w 203"/>
                <a:gd name="T49" fmla="*/ 116 h 212"/>
                <a:gd name="T50" fmla="*/ 5 w 203"/>
                <a:gd name="T51" fmla="*/ 116 h 212"/>
                <a:gd name="T52" fmla="*/ 8 w 203"/>
                <a:gd name="T53" fmla="*/ 119 h 212"/>
                <a:gd name="T54" fmla="*/ 7 w 203"/>
                <a:gd name="T55" fmla="*/ 120 h 212"/>
                <a:gd name="T56" fmla="*/ 5 w 203"/>
                <a:gd name="T57" fmla="*/ 125 h 212"/>
                <a:gd name="T58" fmla="*/ 4 w 203"/>
                <a:gd name="T59" fmla="*/ 127 h 212"/>
                <a:gd name="T60" fmla="*/ 194 w 203"/>
                <a:gd name="T61" fmla="*/ 106 h 212"/>
                <a:gd name="T62" fmla="*/ 10 w 203"/>
                <a:gd name="T63" fmla="*/ 108 h 212"/>
                <a:gd name="T64" fmla="*/ 13 w 203"/>
                <a:gd name="T65" fmla="*/ 100 h 212"/>
                <a:gd name="T66" fmla="*/ 17 w 203"/>
                <a:gd name="T67" fmla="*/ 108 h 212"/>
                <a:gd name="T68" fmla="*/ 184 w 203"/>
                <a:gd name="T69" fmla="*/ 99 h 212"/>
                <a:gd name="T70" fmla="*/ 186 w 203"/>
                <a:gd name="T71" fmla="*/ 103 h 212"/>
                <a:gd name="T72" fmla="*/ 1 w 203"/>
                <a:gd name="T73" fmla="*/ 93 h 212"/>
                <a:gd name="T74" fmla="*/ 4 w 203"/>
                <a:gd name="T75" fmla="*/ 83 h 212"/>
                <a:gd name="T76" fmla="*/ 5 w 203"/>
                <a:gd name="T77" fmla="*/ 93 h 212"/>
                <a:gd name="T78" fmla="*/ 2 w 203"/>
                <a:gd name="T79" fmla="*/ 96 h 212"/>
                <a:gd name="T80" fmla="*/ 199 w 203"/>
                <a:gd name="T81" fmla="*/ 86 h 212"/>
                <a:gd name="T82" fmla="*/ 1 w 203"/>
                <a:gd name="T83" fmla="*/ 65 h 212"/>
                <a:gd name="T84" fmla="*/ 3 w 203"/>
                <a:gd name="T85" fmla="*/ 59 h 212"/>
                <a:gd name="T86" fmla="*/ 6 w 203"/>
                <a:gd name="T87" fmla="*/ 62 h 212"/>
                <a:gd name="T88" fmla="*/ 5 w 203"/>
                <a:gd name="T89" fmla="*/ 66 h 212"/>
                <a:gd name="T90" fmla="*/ 199 w 203"/>
                <a:gd name="T91" fmla="*/ 62 h 212"/>
                <a:gd name="T92" fmla="*/ 203 w 203"/>
                <a:gd name="T93" fmla="*/ 56 h 212"/>
                <a:gd name="T94" fmla="*/ 9 w 203"/>
                <a:gd name="T95" fmla="*/ 49 h 212"/>
                <a:gd name="T96" fmla="*/ 21 w 203"/>
                <a:gd name="T97" fmla="*/ 49 h 212"/>
                <a:gd name="T98" fmla="*/ 10 w 203"/>
                <a:gd name="T99" fmla="*/ 52 h 212"/>
                <a:gd name="T100" fmla="*/ 34 w 203"/>
                <a:gd name="T101" fmla="*/ 48 h 212"/>
                <a:gd name="T102" fmla="*/ 190 w 203"/>
                <a:gd name="T103" fmla="*/ 43 h 212"/>
                <a:gd name="T104" fmla="*/ 66 w 203"/>
                <a:gd name="T105" fmla="*/ 27 h 212"/>
                <a:gd name="T106" fmla="*/ 156 w 203"/>
                <a:gd name="T107" fmla="*/ 26 h 212"/>
                <a:gd name="T108" fmla="*/ 72 w 203"/>
                <a:gd name="T109" fmla="*/ 23 h 212"/>
                <a:gd name="T110" fmla="*/ 74 w 203"/>
                <a:gd name="T111" fmla="*/ 24 h 212"/>
                <a:gd name="T112" fmla="*/ 149 w 203"/>
                <a:gd name="T113" fmla="*/ 21 h 212"/>
                <a:gd name="T114" fmla="*/ 106 w 203"/>
                <a:gd name="T115" fmla="*/ 6 h 212"/>
                <a:gd name="T116" fmla="*/ 118 w 203"/>
                <a:gd name="T117" fmla="*/ 1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212">
                  <a:moveTo>
                    <a:pt x="95" y="212"/>
                  </a:moveTo>
                  <a:cubicBezTo>
                    <a:pt x="95" y="212"/>
                    <a:pt x="94" y="212"/>
                    <a:pt x="94" y="211"/>
                  </a:cubicBezTo>
                  <a:cubicBezTo>
                    <a:pt x="94" y="211"/>
                    <a:pt x="94" y="211"/>
                    <a:pt x="94" y="211"/>
                  </a:cubicBezTo>
                  <a:cubicBezTo>
                    <a:pt x="93" y="211"/>
                    <a:pt x="92" y="211"/>
                    <a:pt x="91" y="210"/>
                  </a:cubicBezTo>
                  <a:cubicBezTo>
                    <a:pt x="91" y="210"/>
                    <a:pt x="91" y="210"/>
                    <a:pt x="91" y="210"/>
                  </a:cubicBezTo>
                  <a:cubicBezTo>
                    <a:pt x="91" y="210"/>
                    <a:pt x="91" y="210"/>
                    <a:pt x="90" y="210"/>
                  </a:cubicBezTo>
                  <a:cubicBezTo>
                    <a:pt x="90" y="210"/>
                    <a:pt x="90" y="210"/>
                    <a:pt x="90" y="210"/>
                  </a:cubicBezTo>
                  <a:cubicBezTo>
                    <a:pt x="89" y="209"/>
                    <a:pt x="88" y="208"/>
                    <a:pt x="87" y="208"/>
                  </a:cubicBezTo>
                  <a:cubicBezTo>
                    <a:pt x="87" y="208"/>
                    <a:pt x="87" y="208"/>
                    <a:pt x="87" y="208"/>
                  </a:cubicBezTo>
                  <a:cubicBezTo>
                    <a:pt x="87" y="207"/>
                    <a:pt x="87" y="207"/>
                    <a:pt x="86" y="207"/>
                  </a:cubicBezTo>
                  <a:cubicBezTo>
                    <a:pt x="86" y="207"/>
                    <a:pt x="86" y="207"/>
                    <a:pt x="86" y="207"/>
                  </a:cubicBezTo>
                  <a:cubicBezTo>
                    <a:pt x="86" y="206"/>
                    <a:pt x="86" y="204"/>
                    <a:pt x="87" y="204"/>
                  </a:cubicBezTo>
                  <a:cubicBezTo>
                    <a:pt x="87" y="204"/>
                    <a:pt x="87" y="204"/>
                    <a:pt x="87" y="204"/>
                  </a:cubicBezTo>
                  <a:cubicBezTo>
                    <a:pt x="88" y="203"/>
                    <a:pt x="89" y="203"/>
                    <a:pt x="90" y="204"/>
                  </a:cubicBezTo>
                  <a:cubicBezTo>
                    <a:pt x="90" y="204"/>
                    <a:pt x="90" y="204"/>
                    <a:pt x="90" y="204"/>
                  </a:cubicBezTo>
                  <a:cubicBezTo>
                    <a:pt x="90" y="204"/>
                    <a:pt x="90" y="205"/>
                    <a:pt x="90" y="205"/>
                  </a:cubicBezTo>
                  <a:cubicBezTo>
                    <a:pt x="90" y="205"/>
                    <a:pt x="90" y="205"/>
                    <a:pt x="90" y="205"/>
                  </a:cubicBezTo>
                  <a:cubicBezTo>
                    <a:pt x="91" y="205"/>
                    <a:pt x="92" y="206"/>
                    <a:pt x="92" y="206"/>
                  </a:cubicBezTo>
                  <a:cubicBezTo>
                    <a:pt x="92" y="206"/>
                    <a:pt x="92" y="206"/>
                    <a:pt x="92" y="206"/>
                  </a:cubicBezTo>
                  <a:cubicBezTo>
                    <a:pt x="92" y="206"/>
                    <a:pt x="93" y="207"/>
                    <a:pt x="93" y="207"/>
                  </a:cubicBezTo>
                  <a:cubicBezTo>
                    <a:pt x="93" y="207"/>
                    <a:pt x="93" y="207"/>
                    <a:pt x="93" y="207"/>
                  </a:cubicBezTo>
                  <a:cubicBezTo>
                    <a:pt x="94" y="207"/>
                    <a:pt x="94" y="207"/>
                    <a:pt x="95" y="208"/>
                  </a:cubicBezTo>
                  <a:cubicBezTo>
                    <a:pt x="95" y="208"/>
                    <a:pt x="95" y="208"/>
                    <a:pt x="95" y="208"/>
                  </a:cubicBezTo>
                  <a:cubicBezTo>
                    <a:pt x="95" y="208"/>
                    <a:pt x="96" y="208"/>
                    <a:pt x="96" y="208"/>
                  </a:cubicBezTo>
                  <a:cubicBezTo>
                    <a:pt x="96" y="208"/>
                    <a:pt x="96" y="208"/>
                    <a:pt x="96" y="208"/>
                  </a:cubicBezTo>
                  <a:cubicBezTo>
                    <a:pt x="97" y="208"/>
                    <a:pt x="98" y="208"/>
                    <a:pt x="99" y="208"/>
                  </a:cubicBezTo>
                  <a:cubicBezTo>
                    <a:pt x="99" y="208"/>
                    <a:pt x="99" y="208"/>
                    <a:pt x="99" y="208"/>
                  </a:cubicBezTo>
                  <a:cubicBezTo>
                    <a:pt x="100" y="208"/>
                    <a:pt x="101" y="209"/>
                    <a:pt x="101" y="210"/>
                  </a:cubicBezTo>
                  <a:cubicBezTo>
                    <a:pt x="101" y="210"/>
                    <a:pt x="101" y="210"/>
                    <a:pt x="101" y="210"/>
                  </a:cubicBezTo>
                  <a:cubicBezTo>
                    <a:pt x="101" y="211"/>
                    <a:pt x="100" y="212"/>
                    <a:pt x="99" y="212"/>
                  </a:cubicBezTo>
                  <a:cubicBezTo>
                    <a:pt x="99" y="212"/>
                    <a:pt x="99" y="212"/>
                    <a:pt x="99" y="212"/>
                  </a:cubicBezTo>
                  <a:cubicBezTo>
                    <a:pt x="97" y="212"/>
                    <a:pt x="96" y="212"/>
                    <a:pt x="95" y="212"/>
                  </a:cubicBezTo>
                  <a:close/>
                  <a:moveTo>
                    <a:pt x="110" y="210"/>
                  </a:moveTo>
                  <a:cubicBezTo>
                    <a:pt x="109" y="210"/>
                    <a:pt x="108" y="210"/>
                    <a:pt x="107" y="210"/>
                  </a:cubicBezTo>
                  <a:cubicBezTo>
                    <a:pt x="107" y="210"/>
                    <a:pt x="107" y="210"/>
                    <a:pt x="107" y="210"/>
                  </a:cubicBezTo>
                  <a:cubicBezTo>
                    <a:pt x="106" y="210"/>
                    <a:pt x="105" y="209"/>
                    <a:pt x="105" y="209"/>
                  </a:cubicBezTo>
                  <a:cubicBezTo>
                    <a:pt x="105" y="209"/>
                    <a:pt x="105" y="209"/>
                    <a:pt x="105" y="209"/>
                  </a:cubicBezTo>
                  <a:cubicBezTo>
                    <a:pt x="104" y="208"/>
                    <a:pt x="105" y="207"/>
                    <a:pt x="106" y="206"/>
                  </a:cubicBezTo>
                  <a:cubicBezTo>
                    <a:pt x="106" y="206"/>
                    <a:pt x="106" y="206"/>
                    <a:pt x="106" y="206"/>
                  </a:cubicBezTo>
                  <a:cubicBezTo>
                    <a:pt x="106" y="206"/>
                    <a:pt x="106" y="206"/>
                    <a:pt x="106" y="206"/>
                  </a:cubicBezTo>
                  <a:cubicBezTo>
                    <a:pt x="106" y="206"/>
                    <a:pt x="107" y="206"/>
                    <a:pt x="108" y="206"/>
                  </a:cubicBezTo>
                  <a:cubicBezTo>
                    <a:pt x="108" y="206"/>
                    <a:pt x="108" y="206"/>
                    <a:pt x="108" y="206"/>
                  </a:cubicBezTo>
                  <a:cubicBezTo>
                    <a:pt x="108" y="206"/>
                    <a:pt x="109" y="206"/>
                    <a:pt x="110" y="206"/>
                  </a:cubicBezTo>
                  <a:cubicBezTo>
                    <a:pt x="110" y="206"/>
                    <a:pt x="110" y="206"/>
                    <a:pt x="110" y="206"/>
                  </a:cubicBezTo>
                  <a:cubicBezTo>
                    <a:pt x="111" y="206"/>
                    <a:pt x="111" y="206"/>
                    <a:pt x="111" y="206"/>
                  </a:cubicBezTo>
                  <a:cubicBezTo>
                    <a:pt x="113" y="206"/>
                    <a:pt x="114" y="206"/>
                    <a:pt x="115" y="205"/>
                  </a:cubicBezTo>
                  <a:cubicBezTo>
                    <a:pt x="115" y="205"/>
                    <a:pt x="115" y="205"/>
                    <a:pt x="115" y="205"/>
                  </a:cubicBezTo>
                  <a:cubicBezTo>
                    <a:pt x="117" y="204"/>
                    <a:pt x="117" y="204"/>
                    <a:pt x="117" y="204"/>
                  </a:cubicBezTo>
                  <a:cubicBezTo>
                    <a:pt x="117" y="204"/>
                    <a:pt x="119" y="204"/>
                    <a:pt x="119" y="205"/>
                  </a:cubicBezTo>
                  <a:cubicBezTo>
                    <a:pt x="119" y="205"/>
                    <a:pt x="119" y="205"/>
                    <a:pt x="119" y="205"/>
                  </a:cubicBezTo>
                  <a:cubicBezTo>
                    <a:pt x="120" y="206"/>
                    <a:pt x="120" y="207"/>
                    <a:pt x="119" y="207"/>
                  </a:cubicBezTo>
                  <a:cubicBezTo>
                    <a:pt x="119" y="207"/>
                    <a:pt x="119" y="207"/>
                    <a:pt x="119" y="207"/>
                  </a:cubicBezTo>
                  <a:cubicBezTo>
                    <a:pt x="117" y="209"/>
                    <a:pt x="117" y="209"/>
                    <a:pt x="117" y="209"/>
                  </a:cubicBezTo>
                  <a:cubicBezTo>
                    <a:pt x="115" y="210"/>
                    <a:pt x="113" y="210"/>
                    <a:pt x="111" y="210"/>
                  </a:cubicBezTo>
                  <a:cubicBezTo>
                    <a:pt x="111" y="210"/>
                    <a:pt x="111" y="210"/>
                    <a:pt x="111" y="210"/>
                  </a:cubicBezTo>
                  <a:cubicBezTo>
                    <a:pt x="110" y="210"/>
                    <a:pt x="110" y="210"/>
                    <a:pt x="110" y="210"/>
                  </a:cubicBezTo>
                  <a:close/>
                  <a:moveTo>
                    <a:pt x="126" y="200"/>
                  </a:moveTo>
                  <a:cubicBezTo>
                    <a:pt x="125" y="199"/>
                    <a:pt x="126" y="198"/>
                    <a:pt x="126" y="197"/>
                  </a:cubicBezTo>
                  <a:cubicBezTo>
                    <a:pt x="126" y="197"/>
                    <a:pt x="126" y="197"/>
                    <a:pt x="126" y="197"/>
                  </a:cubicBezTo>
                  <a:cubicBezTo>
                    <a:pt x="136" y="190"/>
                    <a:pt x="136" y="190"/>
                    <a:pt x="136" y="190"/>
                  </a:cubicBezTo>
                  <a:cubicBezTo>
                    <a:pt x="137" y="190"/>
                    <a:pt x="138" y="190"/>
                    <a:pt x="139" y="191"/>
                  </a:cubicBezTo>
                  <a:cubicBezTo>
                    <a:pt x="139" y="191"/>
                    <a:pt x="139" y="191"/>
                    <a:pt x="139" y="191"/>
                  </a:cubicBezTo>
                  <a:cubicBezTo>
                    <a:pt x="140" y="192"/>
                    <a:pt x="139" y="193"/>
                    <a:pt x="139" y="194"/>
                  </a:cubicBezTo>
                  <a:cubicBezTo>
                    <a:pt x="139" y="194"/>
                    <a:pt x="139" y="194"/>
                    <a:pt x="139" y="194"/>
                  </a:cubicBezTo>
                  <a:cubicBezTo>
                    <a:pt x="129" y="201"/>
                    <a:pt x="129" y="201"/>
                    <a:pt x="129" y="201"/>
                  </a:cubicBezTo>
                  <a:cubicBezTo>
                    <a:pt x="128" y="201"/>
                    <a:pt x="128" y="201"/>
                    <a:pt x="128" y="201"/>
                  </a:cubicBezTo>
                  <a:cubicBezTo>
                    <a:pt x="128" y="201"/>
                    <a:pt x="128" y="201"/>
                    <a:pt x="128" y="201"/>
                  </a:cubicBezTo>
                  <a:cubicBezTo>
                    <a:pt x="127" y="201"/>
                    <a:pt x="126" y="201"/>
                    <a:pt x="126" y="200"/>
                  </a:cubicBezTo>
                  <a:close/>
                  <a:moveTo>
                    <a:pt x="83" y="196"/>
                  </a:moveTo>
                  <a:cubicBezTo>
                    <a:pt x="73" y="190"/>
                    <a:pt x="73" y="190"/>
                    <a:pt x="73" y="190"/>
                  </a:cubicBezTo>
                  <a:cubicBezTo>
                    <a:pt x="72" y="189"/>
                    <a:pt x="72" y="188"/>
                    <a:pt x="72" y="187"/>
                  </a:cubicBezTo>
                  <a:cubicBezTo>
                    <a:pt x="72" y="187"/>
                    <a:pt x="72" y="187"/>
                    <a:pt x="72" y="187"/>
                  </a:cubicBezTo>
                  <a:cubicBezTo>
                    <a:pt x="73" y="186"/>
                    <a:pt x="74" y="186"/>
                    <a:pt x="75" y="187"/>
                  </a:cubicBezTo>
                  <a:cubicBezTo>
                    <a:pt x="75" y="187"/>
                    <a:pt x="75" y="187"/>
                    <a:pt x="75" y="187"/>
                  </a:cubicBezTo>
                  <a:cubicBezTo>
                    <a:pt x="85" y="193"/>
                    <a:pt x="85" y="193"/>
                    <a:pt x="85" y="193"/>
                  </a:cubicBezTo>
                  <a:cubicBezTo>
                    <a:pt x="86" y="193"/>
                    <a:pt x="86" y="194"/>
                    <a:pt x="86" y="195"/>
                  </a:cubicBezTo>
                  <a:cubicBezTo>
                    <a:pt x="86" y="195"/>
                    <a:pt x="86" y="195"/>
                    <a:pt x="86" y="195"/>
                  </a:cubicBezTo>
                  <a:cubicBezTo>
                    <a:pt x="86" y="196"/>
                    <a:pt x="85" y="196"/>
                    <a:pt x="84" y="196"/>
                  </a:cubicBezTo>
                  <a:cubicBezTo>
                    <a:pt x="84" y="196"/>
                    <a:pt x="84" y="196"/>
                    <a:pt x="84" y="196"/>
                  </a:cubicBezTo>
                  <a:cubicBezTo>
                    <a:pt x="84" y="196"/>
                    <a:pt x="83" y="196"/>
                    <a:pt x="83" y="196"/>
                  </a:cubicBezTo>
                  <a:close/>
                  <a:moveTo>
                    <a:pt x="146" y="186"/>
                  </a:moveTo>
                  <a:cubicBezTo>
                    <a:pt x="145" y="185"/>
                    <a:pt x="145" y="184"/>
                    <a:pt x="146" y="184"/>
                  </a:cubicBezTo>
                  <a:cubicBezTo>
                    <a:pt x="146" y="184"/>
                    <a:pt x="146" y="184"/>
                    <a:pt x="146" y="184"/>
                  </a:cubicBezTo>
                  <a:cubicBezTo>
                    <a:pt x="156" y="177"/>
                    <a:pt x="156" y="177"/>
                    <a:pt x="156" y="177"/>
                  </a:cubicBezTo>
                  <a:cubicBezTo>
                    <a:pt x="157" y="176"/>
                    <a:pt x="158" y="176"/>
                    <a:pt x="159" y="177"/>
                  </a:cubicBezTo>
                  <a:cubicBezTo>
                    <a:pt x="159" y="177"/>
                    <a:pt x="159" y="177"/>
                    <a:pt x="159" y="177"/>
                  </a:cubicBezTo>
                  <a:cubicBezTo>
                    <a:pt x="159" y="178"/>
                    <a:pt x="159" y="179"/>
                    <a:pt x="158" y="180"/>
                  </a:cubicBezTo>
                  <a:cubicBezTo>
                    <a:pt x="158" y="180"/>
                    <a:pt x="158" y="180"/>
                    <a:pt x="158" y="180"/>
                  </a:cubicBezTo>
                  <a:cubicBezTo>
                    <a:pt x="148" y="187"/>
                    <a:pt x="148" y="187"/>
                    <a:pt x="148" y="187"/>
                  </a:cubicBezTo>
                  <a:cubicBezTo>
                    <a:pt x="148" y="187"/>
                    <a:pt x="148" y="187"/>
                    <a:pt x="147" y="187"/>
                  </a:cubicBezTo>
                  <a:cubicBezTo>
                    <a:pt x="147" y="187"/>
                    <a:pt x="147" y="187"/>
                    <a:pt x="147" y="187"/>
                  </a:cubicBezTo>
                  <a:cubicBezTo>
                    <a:pt x="147" y="187"/>
                    <a:pt x="146" y="187"/>
                    <a:pt x="146" y="186"/>
                  </a:cubicBezTo>
                  <a:close/>
                  <a:moveTo>
                    <a:pt x="62" y="184"/>
                  </a:moveTo>
                  <a:cubicBezTo>
                    <a:pt x="52" y="178"/>
                    <a:pt x="52" y="178"/>
                    <a:pt x="52" y="178"/>
                  </a:cubicBezTo>
                  <a:cubicBezTo>
                    <a:pt x="51" y="177"/>
                    <a:pt x="51" y="176"/>
                    <a:pt x="51" y="175"/>
                  </a:cubicBezTo>
                  <a:cubicBezTo>
                    <a:pt x="51" y="175"/>
                    <a:pt x="51" y="175"/>
                    <a:pt x="51" y="175"/>
                  </a:cubicBezTo>
                  <a:cubicBezTo>
                    <a:pt x="52" y="174"/>
                    <a:pt x="53" y="174"/>
                    <a:pt x="54" y="174"/>
                  </a:cubicBezTo>
                  <a:cubicBezTo>
                    <a:pt x="54" y="174"/>
                    <a:pt x="54" y="174"/>
                    <a:pt x="54" y="174"/>
                  </a:cubicBezTo>
                  <a:cubicBezTo>
                    <a:pt x="65" y="180"/>
                    <a:pt x="65" y="180"/>
                    <a:pt x="65" y="180"/>
                  </a:cubicBezTo>
                  <a:cubicBezTo>
                    <a:pt x="65" y="181"/>
                    <a:pt x="66" y="182"/>
                    <a:pt x="65" y="183"/>
                  </a:cubicBezTo>
                  <a:cubicBezTo>
                    <a:pt x="65" y="183"/>
                    <a:pt x="65" y="183"/>
                    <a:pt x="65" y="183"/>
                  </a:cubicBezTo>
                  <a:cubicBezTo>
                    <a:pt x="65" y="184"/>
                    <a:pt x="64" y="184"/>
                    <a:pt x="63" y="184"/>
                  </a:cubicBezTo>
                  <a:cubicBezTo>
                    <a:pt x="63" y="184"/>
                    <a:pt x="63" y="184"/>
                    <a:pt x="63" y="184"/>
                  </a:cubicBezTo>
                  <a:cubicBezTo>
                    <a:pt x="63" y="184"/>
                    <a:pt x="63" y="184"/>
                    <a:pt x="62" y="184"/>
                  </a:cubicBezTo>
                  <a:close/>
                  <a:moveTo>
                    <a:pt x="165" y="173"/>
                  </a:moveTo>
                  <a:cubicBezTo>
                    <a:pt x="165" y="172"/>
                    <a:pt x="165" y="171"/>
                    <a:pt x="166" y="170"/>
                  </a:cubicBezTo>
                  <a:cubicBezTo>
                    <a:pt x="166" y="170"/>
                    <a:pt x="166" y="170"/>
                    <a:pt x="166" y="170"/>
                  </a:cubicBezTo>
                  <a:cubicBezTo>
                    <a:pt x="176" y="163"/>
                    <a:pt x="176" y="163"/>
                    <a:pt x="176" y="163"/>
                  </a:cubicBezTo>
                  <a:cubicBezTo>
                    <a:pt x="177" y="162"/>
                    <a:pt x="178" y="163"/>
                    <a:pt x="179" y="164"/>
                  </a:cubicBezTo>
                  <a:cubicBezTo>
                    <a:pt x="179" y="164"/>
                    <a:pt x="179" y="164"/>
                    <a:pt x="179" y="164"/>
                  </a:cubicBezTo>
                  <a:cubicBezTo>
                    <a:pt x="179" y="164"/>
                    <a:pt x="179" y="166"/>
                    <a:pt x="178" y="166"/>
                  </a:cubicBezTo>
                  <a:cubicBezTo>
                    <a:pt x="178" y="166"/>
                    <a:pt x="178" y="166"/>
                    <a:pt x="178" y="166"/>
                  </a:cubicBezTo>
                  <a:cubicBezTo>
                    <a:pt x="168" y="173"/>
                    <a:pt x="168" y="173"/>
                    <a:pt x="168" y="173"/>
                  </a:cubicBezTo>
                  <a:cubicBezTo>
                    <a:pt x="168" y="173"/>
                    <a:pt x="167" y="174"/>
                    <a:pt x="167" y="174"/>
                  </a:cubicBezTo>
                  <a:cubicBezTo>
                    <a:pt x="167" y="174"/>
                    <a:pt x="167" y="174"/>
                    <a:pt x="167" y="174"/>
                  </a:cubicBezTo>
                  <a:cubicBezTo>
                    <a:pt x="166" y="174"/>
                    <a:pt x="166" y="173"/>
                    <a:pt x="165" y="173"/>
                  </a:cubicBezTo>
                  <a:close/>
                  <a:moveTo>
                    <a:pt x="42" y="172"/>
                  </a:moveTo>
                  <a:cubicBezTo>
                    <a:pt x="31" y="166"/>
                    <a:pt x="31" y="166"/>
                    <a:pt x="31" y="166"/>
                  </a:cubicBezTo>
                  <a:cubicBezTo>
                    <a:pt x="30" y="165"/>
                    <a:pt x="30" y="164"/>
                    <a:pt x="31" y="163"/>
                  </a:cubicBezTo>
                  <a:cubicBezTo>
                    <a:pt x="31" y="163"/>
                    <a:pt x="31" y="163"/>
                    <a:pt x="31" y="163"/>
                  </a:cubicBezTo>
                  <a:cubicBezTo>
                    <a:pt x="31" y="162"/>
                    <a:pt x="33" y="162"/>
                    <a:pt x="33" y="162"/>
                  </a:cubicBezTo>
                  <a:cubicBezTo>
                    <a:pt x="33" y="162"/>
                    <a:pt x="33" y="162"/>
                    <a:pt x="33" y="162"/>
                  </a:cubicBezTo>
                  <a:cubicBezTo>
                    <a:pt x="44" y="168"/>
                    <a:pt x="44" y="168"/>
                    <a:pt x="44" y="168"/>
                  </a:cubicBezTo>
                  <a:cubicBezTo>
                    <a:pt x="45" y="169"/>
                    <a:pt x="45" y="170"/>
                    <a:pt x="45" y="171"/>
                  </a:cubicBezTo>
                  <a:cubicBezTo>
                    <a:pt x="45" y="171"/>
                    <a:pt x="45" y="171"/>
                    <a:pt x="45" y="171"/>
                  </a:cubicBezTo>
                  <a:cubicBezTo>
                    <a:pt x="44" y="172"/>
                    <a:pt x="43" y="172"/>
                    <a:pt x="43" y="172"/>
                  </a:cubicBezTo>
                  <a:cubicBezTo>
                    <a:pt x="43" y="172"/>
                    <a:pt x="43" y="172"/>
                    <a:pt x="43" y="172"/>
                  </a:cubicBezTo>
                  <a:cubicBezTo>
                    <a:pt x="42" y="172"/>
                    <a:pt x="42" y="172"/>
                    <a:pt x="42" y="172"/>
                  </a:cubicBezTo>
                  <a:close/>
                  <a:moveTo>
                    <a:pt x="12" y="163"/>
                  </a:moveTo>
                  <a:cubicBezTo>
                    <a:pt x="12" y="163"/>
                    <a:pt x="11" y="162"/>
                    <a:pt x="11" y="162"/>
                  </a:cubicBezTo>
                  <a:cubicBezTo>
                    <a:pt x="11" y="162"/>
                    <a:pt x="11" y="162"/>
                    <a:pt x="11" y="162"/>
                  </a:cubicBezTo>
                  <a:cubicBezTo>
                    <a:pt x="10" y="162"/>
                    <a:pt x="10" y="162"/>
                    <a:pt x="10" y="162"/>
                  </a:cubicBezTo>
                  <a:cubicBezTo>
                    <a:pt x="10" y="162"/>
                    <a:pt x="10" y="162"/>
                    <a:pt x="10" y="162"/>
                  </a:cubicBezTo>
                  <a:cubicBezTo>
                    <a:pt x="9" y="161"/>
                    <a:pt x="8" y="160"/>
                    <a:pt x="9" y="159"/>
                  </a:cubicBezTo>
                  <a:cubicBezTo>
                    <a:pt x="9" y="159"/>
                    <a:pt x="9" y="159"/>
                    <a:pt x="9" y="159"/>
                  </a:cubicBezTo>
                  <a:cubicBezTo>
                    <a:pt x="9" y="158"/>
                    <a:pt x="10" y="158"/>
                    <a:pt x="11" y="158"/>
                  </a:cubicBezTo>
                  <a:cubicBezTo>
                    <a:pt x="11" y="158"/>
                    <a:pt x="11" y="158"/>
                    <a:pt x="11" y="158"/>
                  </a:cubicBezTo>
                  <a:cubicBezTo>
                    <a:pt x="12" y="158"/>
                    <a:pt x="12" y="158"/>
                    <a:pt x="12" y="158"/>
                  </a:cubicBezTo>
                  <a:cubicBezTo>
                    <a:pt x="12" y="158"/>
                    <a:pt x="12" y="158"/>
                    <a:pt x="12" y="158"/>
                  </a:cubicBezTo>
                  <a:cubicBezTo>
                    <a:pt x="12" y="159"/>
                    <a:pt x="13" y="159"/>
                    <a:pt x="13" y="159"/>
                  </a:cubicBezTo>
                  <a:cubicBezTo>
                    <a:pt x="13" y="159"/>
                    <a:pt x="13" y="159"/>
                    <a:pt x="13" y="159"/>
                  </a:cubicBezTo>
                  <a:cubicBezTo>
                    <a:pt x="14" y="159"/>
                    <a:pt x="15" y="159"/>
                    <a:pt x="16" y="159"/>
                  </a:cubicBezTo>
                  <a:cubicBezTo>
                    <a:pt x="16" y="159"/>
                    <a:pt x="16" y="159"/>
                    <a:pt x="16" y="159"/>
                  </a:cubicBezTo>
                  <a:cubicBezTo>
                    <a:pt x="17" y="159"/>
                    <a:pt x="18" y="159"/>
                    <a:pt x="19" y="159"/>
                  </a:cubicBezTo>
                  <a:cubicBezTo>
                    <a:pt x="19" y="159"/>
                    <a:pt x="19" y="159"/>
                    <a:pt x="19" y="159"/>
                  </a:cubicBezTo>
                  <a:cubicBezTo>
                    <a:pt x="19" y="159"/>
                    <a:pt x="19" y="159"/>
                    <a:pt x="19" y="159"/>
                  </a:cubicBezTo>
                  <a:cubicBezTo>
                    <a:pt x="19" y="159"/>
                    <a:pt x="19" y="159"/>
                    <a:pt x="19" y="159"/>
                  </a:cubicBezTo>
                  <a:cubicBezTo>
                    <a:pt x="20" y="158"/>
                    <a:pt x="21" y="158"/>
                    <a:pt x="21" y="158"/>
                  </a:cubicBezTo>
                  <a:cubicBezTo>
                    <a:pt x="21" y="158"/>
                    <a:pt x="21" y="158"/>
                    <a:pt x="21" y="158"/>
                  </a:cubicBezTo>
                  <a:cubicBezTo>
                    <a:pt x="22" y="157"/>
                    <a:pt x="23" y="158"/>
                    <a:pt x="24" y="159"/>
                  </a:cubicBezTo>
                  <a:cubicBezTo>
                    <a:pt x="24" y="159"/>
                    <a:pt x="24" y="159"/>
                    <a:pt x="24" y="159"/>
                  </a:cubicBezTo>
                  <a:cubicBezTo>
                    <a:pt x="24" y="160"/>
                    <a:pt x="24" y="161"/>
                    <a:pt x="23" y="161"/>
                  </a:cubicBezTo>
                  <a:cubicBezTo>
                    <a:pt x="23" y="161"/>
                    <a:pt x="23" y="161"/>
                    <a:pt x="23" y="161"/>
                  </a:cubicBezTo>
                  <a:cubicBezTo>
                    <a:pt x="22" y="162"/>
                    <a:pt x="21" y="162"/>
                    <a:pt x="20" y="162"/>
                  </a:cubicBezTo>
                  <a:cubicBezTo>
                    <a:pt x="20" y="162"/>
                    <a:pt x="20" y="162"/>
                    <a:pt x="20" y="162"/>
                  </a:cubicBezTo>
                  <a:cubicBezTo>
                    <a:pt x="20" y="163"/>
                    <a:pt x="20" y="163"/>
                    <a:pt x="20" y="163"/>
                  </a:cubicBezTo>
                  <a:cubicBezTo>
                    <a:pt x="20" y="163"/>
                    <a:pt x="20" y="163"/>
                    <a:pt x="20" y="163"/>
                  </a:cubicBezTo>
                  <a:cubicBezTo>
                    <a:pt x="18" y="163"/>
                    <a:pt x="17" y="163"/>
                    <a:pt x="16" y="163"/>
                  </a:cubicBezTo>
                  <a:cubicBezTo>
                    <a:pt x="16" y="163"/>
                    <a:pt x="16" y="163"/>
                    <a:pt x="16" y="163"/>
                  </a:cubicBezTo>
                  <a:cubicBezTo>
                    <a:pt x="15" y="163"/>
                    <a:pt x="13" y="163"/>
                    <a:pt x="12" y="163"/>
                  </a:cubicBezTo>
                  <a:close/>
                  <a:moveTo>
                    <a:pt x="185" y="159"/>
                  </a:moveTo>
                  <a:cubicBezTo>
                    <a:pt x="184" y="158"/>
                    <a:pt x="185" y="157"/>
                    <a:pt x="186" y="156"/>
                  </a:cubicBezTo>
                  <a:cubicBezTo>
                    <a:pt x="186" y="156"/>
                    <a:pt x="186" y="156"/>
                    <a:pt x="186" y="156"/>
                  </a:cubicBezTo>
                  <a:cubicBezTo>
                    <a:pt x="195" y="149"/>
                    <a:pt x="195" y="149"/>
                    <a:pt x="195" y="149"/>
                  </a:cubicBezTo>
                  <a:cubicBezTo>
                    <a:pt x="196" y="149"/>
                    <a:pt x="198" y="149"/>
                    <a:pt x="198" y="150"/>
                  </a:cubicBezTo>
                  <a:cubicBezTo>
                    <a:pt x="198" y="150"/>
                    <a:pt x="198" y="150"/>
                    <a:pt x="198" y="150"/>
                  </a:cubicBezTo>
                  <a:cubicBezTo>
                    <a:pt x="199" y="151"/>
                    <a:pt x="199" y="152"/>
                    <a:pt x="198" y="153"/>
                  </a:cubicBezTo>
                  <a:cubicBezTo>
                    <a:pt x="198" y="153"/>
                    <a:pt x="198" y="153"/>
                    <a:pt x="198" y="153"/>
                  </a:cubicBezTo>
                  <a:cubicBezTo>
                    <a:pt x="188" y="160"/>
                    <a:pt x="188" y="160"/>
                    <a:pt x="188" y="160"/>
                  </a:cubicBezTo>
                  <a:cubicBezTo>
                    <a:pt x="188" y="160"/>
                    <a:pt x="187" y="160"/>
                    <a:pt x="187" y="160"/>
                  </a:cubicBezTo>
                  <a:cubicBezTo>
                    <a:pt x="187" y="160"/>
                    <a:pt x="187" y="160"/>
                    <a:pt x="187" y="160"/>
                  </a:cubicBezTo>
                  <a:cubicBezTo>
                    <a:pt x="186" y="160"/>
                    <a:pt x="185" y="160"/>
                    <a:pt x="185" y="159"/>
                  </a:cubicBezTo>
                  <a:close/>
                  <a:moveTo>
                    <a:pt x="1" y="152"/>
                  </a:moveTo>
                  <a:cubicBezTo>
                    <a:pt x="1" y="152"/>
                    <a:pt x="1" y="152"/>
                    <a:pt x="1" y="151"/>
                  </a:cubicBezTo>
                  <a:cubicBezTo>
                    <a:pt x="1" y="151"/>
                    <a:pt x="1" y="151"/>
                    <a:pt x="1" y="151"/>
                  </a:cubicBezTo>
                  <a:cubicBezTo>
                    <a:pt x="1" y="151"/>
                    <a:pt x="0" y="150"/>
                    <a:pt x="0" y="149"/>
                  </a:cubicBezTo>
                  <a:cubicBezTo>
                    <a:pt x="0" y="149"/>
                    <a:pt x="0" y="149"/>
                    <a:pt x="0" y="149"/>
                  </a:cubicBezTo>
                  <a:cubicBezTo>
                    <a:pt x="0" y="149"/>
                    <a:pt x="0" y="149"/>
                    <a:pt x="0" y="149"/>
                  </a:cubicBezTo>
                  <a:cubicBezTo>
                    <a:pt x="0" y="149"/>
                    <a:pt x="0" y="149"/>
                    <a:pt x="0" y="149"/>
                  </a:cubicBezTo>
                  <a:cubicBezTo>
                    <a:pt x="0" y="149"/>
                    <a:pt x="0" y="149"/>
                    <a:pt x="0" y="149"/>
                  </a:cubicBezTo>
                  <a:cubicBezTo>
                    <a:pt x="0" y="149"/>
                    <a:pt x="0" y="149"/>
                    <a:pt x="0" y="149"/>
                  </a:cubicBezTo>
                  <a:cubicBezTo>
                    <a:pt x="0" y="149"/>
                    <a:pt x="0" y="148"/>
                    <a:pt x="0" y="148"/>
                  </a:cubicBezTo>
                  <a:cubicBezTo>
                    <a:pt x="0" y="148"/>
                    <a:pt x="0" y="148"/>
                    <a:pt x="0" y="148"/>
                  </a:cubicBezTo>
                  <a:cubicBezTo>
                    <a:pt x="0" y="148"/>
                    <a:pt x="0" y="148"/>
                    <a:pt x="0" y="147"/>
                  </a:cubicBezTo>
                  <a:cubicBezTo>
                    <a:pt x="0" y="147"/>
                    <a:pt x="0" y="147"/>
                    <a:pt x="0" y="147"/>
                  </a:cubicBezTo>
                  <a:cubicBezTo>
                    <a:pt x="0" y="139"/>
                    <a:pt x="0" y="139"/>
                    <a:pt x="0" y="139"/>
                  </a:cubicBezTo>
                  <a:cubicBezTo>
                    <a:pt x="0" y="138"/>
                    <a:pt x="1" y="137"/>
                    <a:pt x="2" y="137"/>
                  </a:cubicBezTo>
                  <a:cubicBezTo>
                    <a:pt x="2" y="137"/>
                    <a:pt x="2" y="137"/>
                    <a:pt x="2" y="137"/>
                  </a:cubicBezTo>
                  <a:cubicBezTo>
                    <a:pt x="3" y="137"/>
                    <a:pt x="4" y="138"/>
                    <a:pt x="4" y="139"/>
                  </a:cubicBezTo>
                  <a:cubicBezTo>
                    <a:pt x="4" y="139"/>
                    <a:pt x="4" y="139"/>
                    <a:pt x="4" y="139"/>
                  </a:cubicBezTo>
                  <a:cubicBezTo>
                    <a:pt x="4" y="147"/>
                    <a:pt x="4" y="147"/>
                    <a:pt x="4" y="147"/>
                  </a:cubicBezTo>
                  <a:cubicBezTo>
                    <a:pt x="4" y="147"/>
                    <a:pt x="4" y="148"/>
                    <a:pt x="4" y="148"/>
                  </a:cubicBezTo>
                  <a:cubicBezTo>
                    <a:pt x="4" y="148"/>
                    <a:pt x="4" y="148"/>
                    <a:pt x="4" y="148"/>
                  </a:cubicBezTo>
                  <a:cubicBezTo>
                    <a:pt x="4" y="148"/>
                    <a:pt x="4" y="148"/>
                    <a:pt x="4" y="148"/>
                  </a:cubicBezTo>
                  <a:cubicBezTo>
                    <a:pt x="4" y="148"/>
                    <a:pt x="4" y="148"/>
                    <a:pt x="4" y="148"/>
                  </a:cubicBezTo>
                  <a:cubicBezTo>
                    <a:pt x="4" y="149"/>
                    <a:pt x="4" y="149"/>
                    <a:pt x="4" y="149"/>
                  </a:cubicBezTo>
                  <a:cubicBezTo>
                    <a:pt x="4" y="149"/>
                    <a:pt x="4" y="149"/>
                    <a:pt x="4" y="149"/>
                  </a:cubicBezTo>
                  <a:cubicBezTo>
                    <a:pt x="4" y="149"/>
                    <a:pt x="4" y="149"/>
                    <a:pt x="4" y="149"/>
                  </a:cubicBezTo>
                  <a:cubicBezTo>
                    <a:pt x="4" y="149"/>
                    <a:pt x="4" y="149"/>
                    <a:pt x="4" y="149"/>
                  </a:cubicBezTo>
                  <a:cubicBezTo>
                    <a:pt x="4" y="149"/>
                    <a:pt x="4" y="150"/>
                    <a:pt x="5" y="150"/>
                  </a:cubicBezTo>
                  <a:cubicBezTo>
                    <a:pt x="5" y="150"/>
                    <a:pt x="5" y="150"/>
                    <a:pt x="5" y="150"/>
                  </a:cubicBezTo>
                  <a:cubicBezTo>
                    <a:pt x="5" y="150"/>
                    <a:pt x="5" y="151"/>
                    <a:pt x="5" y="151"/>
                  </a:cubicBezTo>
                  <a:cubicBezTo>
                    <a:pt x="5" y="151"/>
                    <a:pt x="5" y="151"/>
                    <a:pt x="5" y="151"/>
                  </a:cubicBezTo>
                  <a:cubicBezTo>
                    <a:pt x="5" y="152"/>
                    <a:pt x="4" y="153"/>
                    <a:pt x="3" y="153"/>
                  </a:cubicBezTo>
                  <a:cubicBezTo>
                    <a:pt x="3" y="153"/>
                    <a:pt x="3" y="153"/>
                    <a:pt x="3" y="153"/>
                  </a:cubicBezTo>
                  <a:cubicBezTo>
                    <a:pt x="3" y="153"/>
                    <a:pt x="3" y="153"/>
                    <a:pt x="3" y="153"/>
                  </a:cubicBezTo>
                  <a:cubicBezTo>
                    <a:pt x="3" y="153"/>
                    <a:pt x="3" y="153"/>
                    <a:pt x="3" y="153"/>
                  </a:cubicBezTo>
                  <a:cubicBezTo>
                    <a:pt x="2" y="153"/>
                    <a:pt x="1" y="153"/>
                    <a:pt x="1" y="152"/>
                  </a:cubicBezTo>
                  <a:close/>
                  <a:moveTo>
                    <a:pt x="199" y="141"/>
                  </a:moveTo>
                  <a:cubicBezTo>
                    <a:pt x="199" y="129"/>
                    <a:pt x="199" y="129"/>
                    <a:pt x="199" y="129"/>
                  </a:cubicBezTo>
                  <a:cubicBezTo>
                    <a:pt x="199" y="128"/>
                    <a:pt x="200" y="127"/>
                    <a:pt x="201" y="127"/>
                  </a:cubicBezTo>
                  <a:cubicBezTo>
                    <a:pt x="201" y="127"/>
                    <a:pt x="201" y="127"/>
                    <a:pt x="201" y="127"/>
                  </a:cubicBezTo>
                  <a:cubicBezTo>
                    <a:pt x="203" y="127"/>
                    <a:pt x="203" y="128"/>
                    <a:pt x="203" y="129"/>
                  </a:cubicBezTo>
                  <a:cubicBezTo>
                    <a:pt x="203" y="129"/>
                    <a:pt x="203" y="129"/>
                    <a:pt x="203" y="129"/>
                  </a:cubicBezTo>
                  <a:cubicBezTo>
                    <a:pt x="203" y="141"/>
                    <a:pt x="203" y="141"/>
                    <a:pt x="203" y="141"/>
                  </a:cubicBezTo>
                  <a:cubicBezTo>
                    <a:pt x="203" y="142"/>
                    <a:pt x="203" y="143"/>
                    <a:pt x="201" y="143"/>
                  </a:cubicBezTo>
                  <a:cubicBezTo>
                    <a:pt x="201" y="143"/>
                    <a:pt x="201" y="143"/>
                    <a:pt x="201" y="143"/>
                  </a:cubicBezTo>
                  <a:cubicBezTo>
                    <a:pt x="200" y="143"/>
                    <a:pt x="199" y="142"/>
                    <a:pt x="199" y="141"/>
                  </a:cubicBezTo>
                  <a:close/>
                  <a:moveTo>
                    <a:pt x="2" y="129"/>
                  </a:moveTo>
                  <a:cubicBezTo>
                    <a:pt x="1" y="129"/>
                    <a:pt x="0" y="129"/>
                    <a:pt x="0" y="127"/>
                  </a:cubicBezTo>
                  <a:cubicBezTo>
                    <a:pt x="0" y="127"/>
                    <a:pt x="0" y="127"/>
                    <a:pt x="0" y="127"/>
                  </a:cubicBezTo>
                  <a:cubicBezTo>
                    <a:pt x="0" y="127"/>
                    <a:pt x="0" y="126"/>
                    <a:pt x="0" y="125"/>
                  </a:cubicBezTo>
                  <a:cubicBezTo>
                    <a:pt x="0" y="125"/>
                    <a:pt x="0" y="125"/>
                    <a:pt x="0" y="125"/>
                  </a:cubicBezTo>
                  <a:cubicBezTo>
                    <a:pt x="0" y="125"/>
                    <a:pt x="1" y="124"/>
                    <a:pt x="1" y="124"/>
                  </a:cubicBezTo>
                  <a:cubicBezTo>
                    <a:pt x="1" y="124"/>
                    <a:pt x="1" y="124"/>
                    <a:pt x="1" y="124"/>
                  </a:cubicBezTo>
                  <a:cubicBezTo>
                    <a:pt x="1" y="124"/>
                    <a:pt x="1" y="124"/>
                    <a:pt x="1" y="124"/>
                  </a:cubicBezTo>
                  <a:cubicBezTo>
                    <a:pt x="1" y="124"/>
                    <a:pt x="1" y="124"/>
                    <a:pt x="1" y="124"/>
                  </a:cubicBezTo>
                  <a:cubicBezTo>
                    <a:pt x="1" y="124"/>
                    <a:pt x="1" y="124"/>
                    <a:pt x="1" y="124"/>
                  </a:cubicBezTo>
                  <a:cubicBezTo>
                    <a:pt x="1" y="124"/>
                    <a:pt x="1" y="124"/>
                    <a:pt x="1" y="124"/>
                  </a:cubicBezTo>
                  <a:cubicBezTo>
                    <a:pt x="1" y="124"/>
                    <a:pt x="1" y="124"/>
                    <a:pt x="1" y="124"/>
                  </a:cubicBezTo>
                  <a:cubicBezTo>
                    <a:pt x="1" y="124"/>
                    <a:pt x="1" y="124"/>
                    <a:pt x="1" y="124"/>
                  </a:cubicBezTo>
                  <a:cubicBezTo>
                    <a:pt x="1" y="123"/>
                    <a:pt x="1" y="123"/>
                    <a:pt x="1" y="123"/>
                  </a:cubicBezTo>
                  <a:cubicBezTo>
                    <a:pt x="1" y="123"/>
                    <a:pt x="1" y="123"/>
                    <a:pt x="1" y="123"/>
                  </a:cubicBezTo>
                  <a:cubicBezTo>
                    <a:pt x="1" y="122"/>
                    <a:pt x="2" y="121"/>
                    <a:pt x="2" y="120"/>
                  </a:cubicBezTo>
                  <a:cubicBezTo>
                    <a:pt x="2" y="120"/>
                    <a:pt x="2" y="120"/>
                    <a:pt x="2" y="120"/>
                  </a:cubicBezTo>
                  <a:cubicBezTo>
                    <a:pt x="2" y="120"/>
                    <a:pt x="2" y="120"/>
                    <a:pt x="2" y="120"/>
                  </a:cubicBezTo>
                  <a:cubicBezTo>
                    <a:pt x="2" y="120"/>
                    <a:pt x="2" y="120"/>
                    <a:pt x="2" y="120"/>
                  </a:cubicBezTo>
                  <a:cubicBezTo>
                    <a:pt x="2" y="119"/>
                    <a:pt x="3" y="119"/>
                    <a:pt x="3" y="119"/>
                  </a:cubicBezTo>
                  <a:cubicBezTo>
                    <a:pt x="3" y="119"/>
                    <a:pt x="3" y="119"/>
                    <a:pt x="3" y="119"/>
                  </a:cubicBezTo>
                  <a:cubicBezTo>
                    <a:pt x="3" y="119"/>
                    <a:pt x="3" y="118"/>
                    <a:pt x="4" y="118"/>
                  </a:cubicBezTo>
                  <a:cubicBezTo>
                    <a:pt x="4" y="118"/>
                    <a:pt x="4" y="118"/>
                    <a:pt x="4" y="118"/>
                  </a:cubicBezTo>
                  <a:cubicBezTo>
                    <a:pt x="4" y="117"/>
                    <a:pt x="4" y="117"/>
                    <a:pt x="4" y="117"/>
                  </a:cubicBezTo>
                  <a:cubicBezTo>
                    <a:pt x="4" y="117"/>
                    <a:pt x="4" y="117"/>
                    <a:pt x="4" y="117"/>
                  </a:cubicBezTo>
                  <a:cubicBezTo>
                    <a:pt x="5" y="117"/>
                    <a:pt x="5" y="116"/>
                    <a:pt x="5" y="116"/>
                  </a:cubicBezTo>
                  <a:cubicBezTo>
                    <a:pt x="5" y="116"/>
                    <a:pt x="5" y="116"/>
                    <a:pt x="5" y="116"/>
                  </a:cubicBezTo>
                  <a:cubicBezTo>
                    <a:pt x="5" y="116"/>
                    <a:pt x="5" y="116"/>
                    <a:pt x="5" y="116"/>
                  </a:cubicBezTo>
                  <a:cubicBezTo>
                    <a:pt x="5" y="116"/>
                    <a:pt x="5" y="116"/>
                    <a:pt x="5" y="116"/>
                  </a:cubicBezTo>
                  <a:cubicBezTo>
                    <a:pt x="5" y="116"/>
                    <a:pt x="5" y="116"/>
                    <a:pt x="5" y="116"/>
                  </a:cubicBezTo>
                  <a:cubicBezTo>
                    <a:pt x="5" y="116"/>
                    <a:pt x="5" y="116"/>
                    <a:pt x="5" y="116"/>
                  </a:cubicBezTo>
                  <a:cubicBezTo>
                    <a:pt x="5" y="116"/>
                    <a:pt x="5" y="116"/>
                    <a:pt x="5" y="116"/>
                  </a:cubicBezTo>
                  <a:cubicBezTo>
                    <a:pt x="5" y="116"/>
                    <a:pt x="5" y="116"/>
                    <a:pt x="5" y="116"/>
                  </a:cubicBezTo>
                  <a:cubicBezTo>
                    <a:pt x="5" y="116"/>
                    <a:pt x="5" y="116"/>
                    <a:pt x="5" y="116"/>
                  </a:cubicBezTo>
                  <a:cubicBezTo>
                    <a:pt x="5" y="116"/>
                    <a:pt x="5" y="116"/>
                    <a:pt x="5" y="116"/>
                  </a:cubicBezTo>
                  <a:cubicBezTo>
                    <a:pt x="5" y="116"/>
                    <a:pt x="5" y="116"/>
                    <a:pt x="5" y="116"/>
                  </a:cubicBezTo>
                  <a:cubicBezTo>
                    <a:pt x="5" y="116"/>
                    <a:pt x="5" y="116"/>
                    <a:pt x="5" y="116"/>
                  </a:cubicBezTo>
                  <a:cubicBezTo>
                    <a:pt x="5" y="116"/>
                    <a:pt x="5" y="116"/>
                    <a:pt x="5" y="116"/>
                  </a:cubicBezTo>
                  <a:cubicBezTo>
                    <a:pt x="5" y="116"/>
                    <a:pt x="5" y="116"/>
                    <a:pt x="5" y="116"/>
                  </a:cubicBezTo>
                  <a:cubicBezTo>
                    <a:pt x="5" y="116"/>
                    <a:pt x="5" y="116"/>
                    <a:pt x="5" y="116"/>
                  </a:cubicBezTo>
                  <a:cubicBezTo>
                    <a:pt x="5" y="116"/>
                    <a:pt x="5" y="116"/>
                    <a:pt x="5" y="116"/>
                  </a:cubicBezTo>
                  <a:cubicBezTo>
                    <a:pt x="5" y="116"/>
                    <a:pt x="5" y="116"/>
                    <a:pt x="5" y="116"/>
                  </a:cubicBezTo>
                  <a:cubicBezTo>
                    <a:pt x="5" y="116"/>
                    <a:pt x="5" y="116"/>
                    <a:pt x="5" y="116"/>
                  </a:cubicBezTo>
                  <a:cubicBezTo>
                    <a:pt x="5" y="116"/>
                    <a:pt x="5" y="116"/>
                    <a:pt x="5" y="116"/>
                  </a:cubicBezTo>
                  <a:cubicBezTo>
                    <a:pt x="6" y="115"/>
                    <a:pt x="8" y="115"/>
                    <a:pt x="8" y="116"/>
                  </a:cubicBezTo>
                  <a:cubicBezTo>
                    <a:pt x="8" y="116"/>
                    <a:pt x="8" y="116"/>
                    <a:pt x="8" y="116"/>
                  </a:cubicBezTo>
                  <a:cubicBezTo>
                    <a:pt x="9" y="117"/>
                    <a:pt x="9" y="118"/>
                    <a:pt x="8" y="119"/>
                  </a:cubicBezTo>
                  <a:cubicBezTo>
                    <a:pt x="8" y="119"/>
                    <a:pt x="8" y="119"/>
                    <a:pt x="8" y="119"/>
                  </a:cubicBezTo>
                  <a:cubicBezTo>
                    <a:pt x="8" y="119"/>
                    <a:pt x="8" y="119"/>
                    <a:pt x="8" y="119"/>
                  </a:cubicBezTo>
                  <a:cubicBezTo>
                    <a:pt x="8" y="119"/>
                    <a:pt x="8" y="119"/>
                    <a:pt x="8" y="119"/>
                  </a:cubicBezTo>
                  <a:cubicBezTo>
                    <a:pt x="8" y="119"/>
                    <a:pt x="8" y="119"/>
                    <a:pt x="8" y="119"/>
                  </a:cubicBezTo>
                  <a:cubicBezTo>
                    <a:pt x="8" y="119"/>
                    <a:pt x="8" y="119"/>
                    <a:pt x="8" y="119"/>
                  </a:cubicBezTo>
                  <a:cubicBezTo>
                    <a:pt x="8" y="119"/>
                    <a:pt x="8" y="119"/>
                    <a:pt x="8" y="119"/>
                  </a:cubicBezTo>
                  <a:cubicBezTo>
                    <a:pt x="8" y="119"/>
                    <a:pt x="8" y="119"/>
                    <a:pt x="8" y="119"/>
                  </a:cubicBezTo>
                  <a:cubicBezTo>
                    <a:pt x="8" y="119"/>
                    <a:pt x="8" y="119"/>
                    <a:pt x="8" y="119"/>
                  </a:cubicBezTo>
                  <a:cubicBezTo>
                    <a:pt x="8" y="119"/>
                    <a:pt x="8" y="119"/>
                    <a:pt x="8" y="119"/>
                  </a:cubicBezTo>
                  <a:cubicBezTo>
                    <a:pt x="8" y="119"/>
                    <a:pt x="8" y="119"/>
                    <a:pt x="8" y="119"/>
                  </a:cubicBezTo>
                  <a:cubicBezTo>
                    <a:pt x="8" y="119"/>
                    <a:pt x="8" y="119"/>
                    <a:pt x="8" y="119"/>
                  </a:cubicBezTo>
                  <a:cubicBezTo>
                    <a:pt x="8" y="119"/>
                    <a:pt x="7" y="119"/>
                    <a:pt x="7" y="120"/>
                  </a:cubicBezTo>
                  <a:cubicBezTo>
                    <a:pt x="7" y="120"/>
                    <a:pt x="7" y="120"/>
                    <a:pt x="7" y="120"/>
                  </a:cubicBezTo>
                  <a:cubicBezTo>
                    <a:pt x="7" y="120"/>
                    <a:pt x="7" y="120"/>
                    <a:pt x="7" y="120"/>
                  </a:cubicBezTo>
                  <a:cubicBezTo>
                    <a:pt x="7" y="120"/>
                    <a:pt x="7" y="120"/>
                    <a:pt x="7" y="120"/>
                  </a:cubicBezTo>
                  <a:cubicBezTo>
                    <a:pt x="7" y="120"/>
                    <a:pt x="6" y="121"/>
                    <a:pt x="6" y="121"/>
                  </a:cubicBezTo>
                  <a:cubicBezTo>
                    <a:pt x="6" y="121"/>
                    <a:pt x="6" y="121"/>
                    <a:pt x="6" y="121"/>
                  </a:cubicBezTo>
                  <a:cubicBezTo>
                    <a:pt x="6" y="121"/>
                    <a:pt x="6" y="122"/>
                    <a:pt x="6" y="122"/>
                  </a:cubicBezTo>
                  <a:cubicBezTo>
                    <a:pt x="6" y="122"/>
                    <a:pt x="6" y="122"/>
                    <a:pt x="6" y="122"/>
                  </a:cubicBezTo>
                  <a:cubicBezTo>
                    <a:pt x="6" y="122"/>
                    <a:pt x="6" y="122"/>
                    <a:pt x="6" y="122"/>
                  </a:cubicBezTo>
                  <a:cubicBezTo>
                    <a:pt x="6" y="122"/>
                    <a:pt x="6" y="122"/>
                    <a:pt x="6" y="122"/>
                  </a:cubicBezTo>
                  <a:cubicBezTo>
                    <a:pt x="5" y="123"/>
                    <a:pt x="5" y="123"/>
                    <a:pt x="5" y="124"/>
                  </a:cubicBezTo>
                  <a:cubicBezTo>
                    <a:pt x="5" y="124"/>
                    <a:pt x="5" y="124"/>
                    <a:pt x="5" y="124"/>
                  </a:cubicBezTo>
                  <a:cubicBezTo>
                    <a:pt x="5" y="124"/>
                    <a:pt x="5" y="125"/>
                    <a:pt x="5" y="125"/>
                  </a:cubicBezTo>
                  <a:cubicBezTo>
                    <a:pt x="5" y="125"/>
                    <a:pt x="5" y="125"/>
                    <a:pt x="5" y="125"/>
                  </a:cubicBezTo>
                  <a:cubicBezTo>
                    <a:pt x="5" y="125"/>
                    <a:pt x="5" y="125"/>
                    <a:pt x="5" y="125"/>
                  </a:cubicBezTo>
                  <a:cubicBezTo>
                    <a:pt x="5" y="125"/>
                    <a:pt x="5" y="125"/>
                    <a:pt x="5" y="125"/>
                  </a:cubicBezTo>
                  <a:cubicBezTo>
                    <a:pt x="5" y="125"/>
                    <a:pt x="5" y="125"/>
                    <a:pt x="5" y="125"/>
                  </a:cubicBezTo>
                  <a:cubicBezTo>
                    <a:pt x="5" y="125"/>
                    <a:pt x="5" y="125"/>
                    <a:pt x="5" y="125"/>
                  </a:cubicBezTo>
                  <a:cubicBezTo>
                    <a:pt x="5" y="125"/>
                    <a:pt x="5" y="125"/>
                    <a:pt x="5" y="125"/>
                  </a:cubicBezTo>
                  <a:cubicBezTo>
                    <a:pt x="5" y="125"/>
                    <a:pt x="5" y="125"/>
                    <a:pt x="5" y="125"/>
                  </a:cubicBezTo>
                  <a:cubicBezTo>
                    <a:pt x="4" y="125"/>
                    <a:pt x="4" y="126"/>
                    <a:pt x="4" y="126"/>
                  </a:cubicBezTo>
                  <a:cubicBezTo>
                    <a:pt x="4" y="126"/>
                    <a:pt x="4" y="126"/>
                    <a:pt x="4" y="126"/>
                  </a:cubicBezTo>
                  <a:cubicBezTo>
                    <a:pt x="4" y="126"/>
                    <a:pt x="4" y="127"/>
                    <a:pt x="4" y="127"/>
                  </a:cubicBezTo>
                  <a:cubicBezTo>
                    <a:pt x="4" y="127"/>
                    <a:pt x="4" y="127"/>
                    <a:pt x="4" y="127"/>
                  </a:cubicBezTo>
                  <a:cubicBezTo>
                    <a:pt x="4" y="129"/>
                    <a:pt x="3" y="129"/>
                    <a:pt x="2" y="129"/>
                  </a:cubicBezTo>
                  <a:cubicBezTo>
                    <a:pt x="2" y="129"/>
                    <a:pt x="2" y="129"/>
                    <a:pt x="2" y="129"/>
                  </a:cubicBezTo>
                  <a:cubicBezTo>
                    <a:pt x="2" y="129"/>
                    <a:pt x="2" y="129"/>
                    <a:pt x="2" y="129"/>
                  </a:cubicBezTo>
                  <a:close/>
                  <a:moveTo>
                    <a:pt x="199" y="117"/>
                  </a:moveTo>
                  <a:cubicBezTo>
                    <a:pt x="199" y="115"/>
                    <a:pt x="199" y="115"/>
                    <a:pt x="199" y="115"/>
                  </a:cubicBezTo>
                  <a:cubicBezTo>
                    <a:pt x="199" y="113"/>
                    <a:pt x="198" y="111"/>
                    <a:pt x="196" y="110"/>
                  </a:cubicBezTo>
                  <a:cubicBezTo>
                    <a:pt x="196" y="110"/>
                    <a:pt x="196" y="110"/>
                    <a:pt x="196" y="110"/>
                  </a:cubicBezTo>
                  <a:cubicBezTo>
                    <a:pt x="195" y="109"/>
                    <a:pt x="195" y="109"/>
                    <a:pt x="195" y="109"/>
                  </a:cubicBezTo>
                  <a:cubicBezTo>
                    <a:pt x="194" y="108"/>
                    <a:pt x="194" y="107"/>
                    <a:pt x="194" y="106"/>
                  </a:cubicBezTo>
                  <a:cubicBezTo>
                    <a:pt x="194" y="106"/>
                    <a:pt x="194" y="106"/>
                    <a:pt x="194" y="106"/>
                  </a:cubicBezTo>
                  <a:cubicBezTo>
                    <a:pt x="195" y="105"/>
                    <a:pt x="196" y="105"/>
                    <a:pt x="197" y="105"/>
                  </a:cubicBezTo>
                  <a:cubicBezTo>
                    <a:pt x="197" y="105"/>
                    <a:pt x="197" y="105"/>
                    <a:pt x="197" y="105"/>
                  </a:cubicBezTo>
                  <a:cubicBezTo>
                    <a:pt x="198" y="106"/>
                    <a:pt x="198" y="106"/>
                    <a:pt x="198" y="106"/>
                  </a:cubicBezTo>
                  <a:cubicBezTo>
                    <a:pt x="202" y="108"/>
                    <a:pt x="203" y="111"/>
                    <a:pt x="203" y="115"/>
                  </a:cubicBezTo>
                  <a:cubicBezTo>
                    <a:pt x="203" y="115"/>
                    <a:pt x="203" y="115"/>
                    <a:pt x="203" y="115"/>
                  </a:cubicBezTo>
                  <a:cubicBezTo>
                    <a:pt x="203" y="117"/>
                    <a:pt x="203" y="117"/>
                    <a:pt x="203" y="117"/>
                  </a:cubicBezTo>
                  <a:cubicBezTo>
                    <a:pt x="203" y="118"/>
                    <a:pt x="203" y="119"/>
                    <a:pt x="201" y="119"/>
                  </a:cubicBezTo>
                  <a:cubicBezTo>
                    <a:pt x="201" y="119"/>
                    <a:pt x="201" y="119"/>
                    <a:pt x="201" y="119"/>
                  </a:cubicBezTo>
                  <a:cubicBezTo>
                    <a:pt x="200" y="119"/>
                    <a:pt x="199" y="118"/>
                    <a:pt x="199" y="117"/>
                  </a:cubicBezTo>
                  <a:close/>
                  <a:moveTo>
                    <a:pt x="10" y="108"/>
                  </a:moveTo>
                  <a:cubicBezTo>
                    <a:pt x="10" y="108"/>
                    <a:pt x="10" y="106"/>
                    <a:pt x="11" y="106"/>
                  </a:cubicBezTo>
                  <a:cubicBezTo>
                    <a:pt x="11" y="106"/>
                    <a:pt x="11" y="106"/>
                    <a:pt x="11" y="106"/>
                  </a:cubicBezTo>
                  <a:cubicBezTo>
                    <a:pt x="11" y="105"/>
                    <a:pt x="12" y="105"/>
                    <a:pt x="13" y="104"/>
                  </a:cubicBezTo>
                  <a:cubicBezTo>
                    <a:pt x="13" y="104"/>
                    <a:pt x="13" y="104"/>
                    <a:pt x="13" y="104"/>
                  </a:cubicBezTo>
                  <a:cubicBezTo>
                    <a:pt x="13" y="104"/>
                    <a:pt x="13" y="104"/>
                    <a:pt x="12" y="104"/>
                  </a:cubicBezTo>
                  <a:cubicBezTo>
                    <a:pt x="12" y="104"/>
                    <a:pt x="12" y="104"/>
                    <a:pt x="12" y="104"/>
                  </a:cubicBezTo>
                  <a:cubicBezTo>
                    <a:pt x="11" y="104"/>
                    <a:pt x="11" y="103"/>
                    <a:pt x="11" y="102"/>
                  </a:cubicBezTo>
                  <a:cubicBezTo>
                    <a:pt x="11" y="102"/>
                    <a:pt x="11" y="102"/>
                    <a:pt x="11" y="102"/>
                  </a:cubicBezTo>
                  <a:cubicBezTo>
                    <a:pt x="11" y="100"/>
                    <a:pt x="12" y="100"/>
                    <a:pt x="13" y="100"/>
                  </a:cubicBezTo>
                  <a:cubicBezTo>
                    <a:pt x="13" y="100"/>
                    <a:pt x="13" y="100"/>
                    <a:pt x="13" y="100"/>
                  </a:cubicBezTo>
                  <a:cubicBezTo>
                    <a:pt x="14" y="100"/>
                    <a:pt x="15" y="100"/>
                    <a:pt x="16" y="100"/>
                  </a:cubicBezTo>
                  <a:cubicBezTo>
                    <a:pt x="16" y="100"/>
                    <a:pt x="16" y="100"/>
                    <a:pt x="16" y="100"/>
                  </a:cubicBezTo>
                  <a:cubicBezTo>
                    <a:pt x="18" y="100"/>
                    <a:pt x="18" y="102"/>
                    <a:pt x="19" y="102"/>
                  </a:cubicBezTo>
                  <a:cubicBezTo>
                    <a:pt x="19" y="102"/>
                    <a:pt x="19" y="102"/>
                    <a:pt x="19" y="102"/>
                  </a:cubicBezTo>
                  <a:cubicBezTo>
                    <a:pt x="19" y="103"/>
                    <a:pt x="19" y="104"/>
                    <a:pt x="19" y="105"/>
                  </a:cubicBezTo>
                  <a:cubicBezTo>
                    <a:pt x="19" y="105"/>
                    <a:pt x="19" y="105"/>
                    <a:pt x="19" y="105"/>
                  </a:cubicBezTo>
                  <a:cubicBezTo>
                    <a:pt x="19" y="105"/>
                    <a:pt x="19" y="106"/>
                    <a:pt x="19" y="106"/>
                  </a:cubicBezTo>
                  <a:cubicBezTo>
                    <a:pt x="19" y="106"/>
                    <a:pt x="19" y="106"/>
                    <a:pt x="19" y="106"/>
                  </a:cubicBezTo>
                  <a:cubicBezTo>
                    <a:pt x="18" y="106"/>
                    <a:pt x="18" y="107"/>
                    <a:pt x="17" y="108"/>
                  </a:cubicBezTo>
                  <a:cubicBezTo>
                    <a:pt x="17" y="108"/>
                    <a:pt x="17" y="108"/>
                    <a:pt x="17" y="108"/>
                  </a:cubicBezTo>
                  <a:cubicBezTo>
                    <a:pt x="15" y="108"/>
                    <a:pt x="14" y="108"/>
                    <a:pt x="13" y="109"/>
                  </a:cubicBezTo>
                  <a:cubicBezTo>
                    <a:pt x="13" y="109"/>
                    <a:pt x="13" y="109"/>
                    <a:pt x="13" y="109"/>
                  </a:cubicBezTo>
                  <a:cubicBezTo>
                    <a:pt x="13" y="109"/>
                    <a:pt x="12" y="109"/>
                    <a:pt x="12" y="109"/>
                  </a:cubicBezTo>
                  <a:cubicBezTo>
                    <a:pt x="12" y="109"/>
                    <a:pt x="12" y="109"/>
                    <a:pt x="12" y="109"/>
                  </a:cubicBezTo>
                  <a:cubicBezTo>
                    <a:pt x="11" y="109"/>
                    <a:pt x="11" y="109"/>
                    <a:pt x="10" y="108"/>
                  </a:cubicBezTo>
                  <a:close/>
                  <a:moveTo>
                    <a:pt x="185" y="103"/>
                  </a:moveTo>
                  <a:cubicBezTo>
                    <a:pt x="184" y="102"/>
                    <a:pt x="184" y="102"/>
                    <a:pt x="184" y="102"/>
                  </a:cubicBezTo>
                  <a:cubicBezTo>
                    <a:pt x="183" y="102"/>
                    <a:pt x="183" y="101"/>
                    <a:pt x="183" y="101"/>
                  </a:cubicBezTo>
                  <a:cubicBezTo>
                    <a:pt x="183" y="101"/>
                    <a:pt x="183" y="101"/>
                    <a:pt x="183" y="101"/>
                  </a:cubicBezTo>
                  <a:cubicBezTo>
                    <a:pt x="183" y="100"/>
                    <a:pt x="183" y="99"/>
                    <a:pt x="184" y="99"/>
                  </a:cubicBezTo>
                  <a:cubicBezTo>
                    <a:pt x="184" y="99"/>
                    <a:pt x="184" y="99"/>
                    <a:pt x="184" y="99"/>
                  </a:cubicBezTo>
                  <a:cubicBezTo>
                    <a:pt x="193" y="93"/>
                    <a:pt x="193" y="93"/>
                    <a:pt x="193" y="93"/>
                  </a:cubicBezTo>
                  <a:cubicBezTo>
                    <a:pt x="194" y="93"/>
                    <a:pt x="196" y="93"/>
                    <a:pt x="196" y="94"/>
                  </a:cubicBezTo>
                  <a:cubicBezTo>
                    <a:pt x="196" y="94"/>
                    <a:pt x="196" y="94"/>
                    <a:pt x="196" y="94"/>
                  </a:cubicBezTo>
                  <a:cubicBezTo>
                    <a:pt x="197" y="95"/>
                    <a:pt x="196" y="96"/>
                    <a:pt x="195" y="97"/>
                  </a:cubicBezTo>
                  <a:cubicBezTo>
                    <a:pt x="195" y="97"/>
                    <a:pt x="195" y="97"/>
                    <a:pt x="195" y="97"/>
                  </a:cubicBezTo>
                  <a:cubicBezTo>
                    <a:pt x="188" y="101"/>
                    <a:pt x="188" y="101"/>
                    <a:pt x="188" y="101"/>
                  </a:cubicBezTo>
                  <a:cubicBezTo>
                    <a:pt x="187" y="102"/>
                    <a:pt x="187" y="102"/>
                    <a:pt x="187" y="102"/>
                  </a:cubicBezTo>
                  <a:cubicBezTo>
                    <a:pt x="187" y="102"/>
                    <a:pt x="187" y="102"/>
                    <a:pt x="187" y="102"/>
                  </a:cubicBezTo>
                  <a:cubicBezTo>
                    <a:pt x="187" y="103"/>
                    <a:pt x="186" y="103"/>
                    <a:pt x="186" y="103"/>
                  </a:cubicBezTo>
                  <a:cubicBezTo>
                    <a:pt x="186" y="103"/>
                    <a:pt x="186" y="103"/>
                    <a:pt x="186" y="103"/>
                  </a:cubicBezTo>
                  <a:cubicBezTo>
                    <a:pt x="185" y="103"/>
                    <a:pt x="185" y="103"/>
                    <a:pt x="185" y="103"/>
                  </a:cubicBezTo>
                  <a:close/>
                  <a:moveTo>
                    <a:pt x="2" y="96"/>
                  </a:moveTo>
                  <a:cubicBezTo>
                    <a:pt x="2" y="96"/>
                    <a:pt x="2" y="96"/>
                    <a:pt x="2" y="96"/>
                  </a:cubicBezTo>
                  <a:cubicBezTo>
                    <a:pt x="2" y="96"/>
                    <a:pt x="2" y="96"/>
                    <a:pt x="2" y="96"/>
                  </a:cubicBezTo>
                  <a:cubicBezTo>
                    <a:pt x="2" y="95"/>
                    <a:pt x="2" y="95"/>
                    <a:pt x="1" y="95"/>
                  </a:cubicBezTo>
                  <a:cubicBezTo>
                    <a:pt x="1" y="95"/>
                    <a:pt x="1" y="95"/>
                    <a:pt x="1" y="95"/>
                  </a:cubicBezTo>
                  <a:cubicBezTo>
                    <a:pt x="1" y="94"/>
                    <a:pt x="1" y="94"/>
                    <a:pt x="1" y="94"/>
                  </a:cubicBezTo>
                  <a:cubicBezTo>
                    <a:pt x="1" y="94"/>
                    <a:pt x="1" y="93"/>
                    <a:pt x="1" y="93"/>
                  </a:cubicBezTo>
                  <a:cubicBezTo>
                    <a:pt x="1" y="93"/>
                    <a:pt x="1" y="93"/>
                    <a:pt x="1" y="93"/>
                  </a:cubicBezTo>
                  <a:cubicBezTo>
                    <a:pt x="1" y="92"/>
                    <a:pt x="0" y="91"/>
                    <a:pt x="0" y="91"/>
                  </a:cubicBezTo>
                  <a:cubicBezTo>
                    <a:pt x="0" y="91"/>
                    <a:pt x="0" y="91"/>
                    <a:pt x="0" y="91"/>
                  </a:cubicBezTo>
                  <a:cubicBezTo>
                    <a:pt x="0" y="90"/>
                    <a:pt x="0" y="90"/>
                    <a:pt x="0" y="90"/>
                  </a:cubicBezTo>
                  <a:cubicBezTo>
                    <a:pt x="0" y="90"/>
                    <a:pt x="0" y="90"/>
                    <a:pt x="0" y="90"/>
                  </a:cubicBezTo>
                  <a:cubicBezTo>
                    <a:pt x="0" y="90"/>
                    <a:pt x="0" y="89"/>
                    <a:pt x="0" y="89"/>
                  </a:cubicBezTo>
                  <a:cubicBezTo>
                    <a:pt x="0" y="89"/>
                    <a:pt x="0" y="89"/>
                    <a:pt x="0" y="89"/>
                  </a:cubicBezTo>
                  <a:cubicBezTo>
                    <a:pt x="0" y="83"/>
                    <a:pt x="0" y="83"/>
                    <a:pt x="0" y="83"/>
                  </a:cubicBezTo>
                  <a:cubicBezTo>
                    <a:pt x="0" y="82"/>
                    <a:pt x="1" y="81"/>
                    <a:pt x="2" y="81"/>
                  </a:cubicBezTo>
                  <a:cubicBezTo>
                    <a:pt x="2" y="81"/>
                    <a:pt x="2" y="81"/>
                    <a:pt x="2" y="81"/>
                  </a:cubicBezTo>
                  <a:cubicBezTo>
                    <a:pt x="3" y="81"/>
                    <a:pt x="4" y="82"/>
                    <a:pt x="4" y="83"/>
                  </a:cubicBezTo>
                  <a:cubicBezTo>
                    <a:pt x="4" y="83"/>
                    <a:pt x="4" y="83"/>
                    <a:pt x="4" y="83"/>
                  </a:cubicBezTo>
                  <a:cubicBezTo>
                    <a:pt x="4" y="89"/>
                    <a:pt x="4" y="89"/>
                    <a:pt x="4" y="89"/>
                  </a:cubicBezTo>
                  <a:cubicBezTo>
                    <a:pt x="4" y="89"/>
                    <a:pt x="4" y="89"/>
                    <a:pt x="4" y="90"/>
                  </a:cubicBezTo>
                  <a:cubicBezTo>
                    <a:pt x="4" y="90"/>
                    <a:pt x="4" y="90"/>
                    <a:pt x="4" y="90"/>
                  </a:cubicBezTo>
                  <a:cubicBezTo>
                    <a:pt x="4" y="90"/>
                    <a:pt x="4" y="90"/>
                    <a:pt x="4" y="90"/>
                  </a:cubicBezTo>
                  <a:cubicBezTo>
                    <a:pt x="4" y="90"/>
                    <a:pt x="4" y="90"/>
                    <a:pt x="4" y="90"/>
                  </a:cubicBezTo>
                  <a:cubicBezTo>
                    <a:pt x="4" y="91"/>
                    <a:pt x="4" y="91"/>
                    <a:pt x="5" y="92"/>
                  </a:cubicBezTo>
                  <a:cubicBezTo>
                    <a:pt x="5" y="92"/>
                    <a:pt x="5" y="92"/>
                    <a:pt x="5" y="92"/>
                  </a:cubicBezTo>
                  <a:cubicBezTo>
                    <a:pt x="5" y="92"/>
                    <a:pt x="5" y="92"/>
                    <a:pt x="5" y="93"/>
                  </a:cubicBezTo>
                  <a:cubicBezTo>
                    <a:pt x="5" y="93"/>
                    <a:pt x="5" y="93"/>
                    <a:pt x="5" y="93"/>
                  </a:cubicBezTo>
                  <a:cubicBezTo>
                    <a:pt x="5" y="93"/>
                    <a:pt x="5" y="93"/>
                    <a:pt x="5" y="93"/>
                  </a:cubicBezTo>
                  <a:cubicBezTo>
                    <a:pt x="5" y="93"/>
                    <a:pt x="5" y="94"/>
                    <a:pt x="5" y="94"/>
                  </a:cubicBezTo>
                  <a:cubicBezTo>
                    <a:pt x="5" y="94"/>
                    <a:pt x="5" y="94"/>
                    <a:pt x="5" y="94"/>
                  </a:cubicBezTo>
                  <a:cubicBezTo>
                    <a:pt x="5" y="94"/>
                    <a:pt x="5" y="94"/>
                    <a:pt x="5" y="94"/>
                  </a:cubicBezTo>
                  <a:cubicBezTo>
                    <a:pt x="5" y="94"/>
                    <a:pt x="5" y="94"/>
                    <a:pt x="5" y="94"/>
                  </a:cubicBezTo>
                  <a:cubicBezTo>
                    <a:pt x="6" y="95"/>
                    <a:pt x="6" y="96"/>
                    <a:pt x="5" y="97"/>
                  </a:cubicBezTo>
                  <a:cubicBezTo>
                    <a:pt x="5" y="97"/>
                    <a:pt x="5" y="97"/>
                    <a:pt x="5" y="97"/>
                  </a:cubicBezTo>
                  <a:cubicBezTo>
                    <a:pt x="4" y="97"/>
                    <a:pt x="4" y="97"/>
                    <a:pt x="4" y="97"/>
                  </a:cubicBezTo>
                  <a:cubicBezTo>
                    <a:pt x="4" y="97"/>
                    <a:pt x="4" y="97"/>
                    <a:pt x="4" y="97"/>
                  </a:cubicBezTo>
                  <a:cubicBezTo>
                    <a:pt x="3" y="97"/>
                    <a:pt x="2" y="96"/>
                    <a:pt x="2" y="96"/>
                  </a:cubicBezTo>
                  <a:close/>
                  <a:moveTo>
                    <a:pt x="199" y="86"/>
                  </a:moveTo>
                  <a:cubicBezTo>
                    <a:pt x="199" y="74"/>
                    <a:pt x="199" y="74"/>
                    <a:pt x="199" y="74"/>
                  </a:cubicBezTo>
                  <a:cubicBezTo>
                    <a:pt x="199" y="73"/>
                    <a:pt x="200" y="72"/>
                    <a:pt x="201" y="72"/>
                  </a:cubicBezTo>
                  <a:cubicBezTo>
                    <a:pt x="201" y="72"/>
                    <a:pt x="201" y="72"/>
                    <a:pt x="201" y="72"/>
                  </a:cubicBezTo>
                  <a:cubicBezTo>
                    <a:pt x="203" y="72"/>
                    <a:pt x="203" y="73"/>
                    <a:pt x="203" y="74"/>
                  </a:cubicBezTo>
                  <a:cubicBezTo>
                    <a:pt x="203" y="74"/>
                    <a:pt x="203" y="74"/>
                    <a:pt x="203" y="74"/>
                  </a:cubicBezTo>
                  <a:cubicBezTo>
                    <a:pt x="203" y="86"/>
                    <a:pt x="203" y="86"/>
                    <a:pt x="203" y="86"/>
                  </a:cubicBezTo>
                  <a:cubicBezTo>
                    <a:pt x="203" y="87"/>
                    <a:pt x="203" y="88"/>
                    <a:pt x="201" y="88"/>
                  </a:cubicBezTo>
                  <a:cubicBezTo>
                    <a:pt x="201" y="88"/>
                    <a:pt x="201" y="88"/>
                    <a:pt x="201" y="88"/>
                  </a:cubicBezTo>
                  <a:cubicBezTo>
                    <a:pt x="200" y="88"/>
                    <a:pt x="199" y="87"/>
                    <a:pt x="199" y="86"/>
                  </a:cubicBezTo>
                  <a:close/>
                  <a:moveTo>
                    <a:pt x="0" y="71"/>
                  </a:moveTo>
                  <a:cubicBezTo>
                    <a:pt x="0" y="69"/>
                    <a:pt x="0" y="69"/>
                    <a:pt x="0" y="69"/>
                  </a:cubicBezTo>
                  <a:cubicBezTo>
                    <a:pt x="0" y="68"/>
                    <a:pt x="0" y="67"/>
                    <a:pt x="0" y="66"/>
                  </a:cubicBezTo>
                  <a:cubicBezTo>
                    <a:pt x="0" y="66"/>
                    <a:pt x="0" y="66"/>
                    <a:pt x="0" y="66"/>
                  </a:cubicBezTo>
                  <a:cubicBezTo>
                    <a:pt x="0" y="66"/>
                    <a:pt x="1" y="66"/>
                    <a:pt x="1" y="65"/>
                  </a:cubicBezTo>
                  <a:cubicBezTo>
                    <a:pt x="1" y="65"/>
                    <a:pt x="1" y="65"/>
                    <a:pt x="1" y="65"/>
                  </a:cubicBezTo>
                  <a:cubicBezTo>
                    <a:pt x="1" y="65"/>
                    <a:pt x="1" y="65"/>
                    <a:pt x="1" y="65"/>
                  </a:cubicBezTo>
                  <a:cubicBezTo>
                    <a:pt x="1" y="65"/>
                    <a:pt x="1" y="65"/>
                    <a:pt x="1" y="65"/>
                  </a:cubicBezTo>
                  <a:cubicBezTo>
                    <a:pt x="1" y="65"/>
                    <a:pt x="1" y="65"/>
                    <a:pt x="1" y="65"/>
                  </a:cubicBezTo>
                  <a:cubicBezTo>
                    <a:pt x="1" y="65"/>
                    <a:pt x="1" y="65"/>
                    <a:pt x="1" y="65"/>
                  </a:cubicBezTo>
                  <a:cubicBezTo>
                    <a:pt x="1" y="65"/>
                    <a:pt x="1" y="65"/>
                    <a:pt x="1" y="65"/>
                  </a:cubicBezTo>
                  <a:cubicBezTo>
                    <a:pt x="1" y="65"/>
                    <a:pt x="1" y="65"/>
                    <a:pt x="1" y="65"/>
                  </a:cubicBezTo>
                  <a:cubicBezTo>
                    <a:pt x="1" y="65"/>
                    <a:pt x="1" y="64"/>
                    <a:pt x="1" y="64"/>
                  </a:cubicBezTo>
                  <a:cubicBezTo>
                    <a:pt x="1" y="64"/>
                    <a:pt x="1" y="64"/>
                    <a:pt x="1" y="64"/>
                  </a:cubicBezTo>
                  <a:cubicBezTo>
                    <a:pt x="1" y="63"/>
                    <a:pt x="2" y="62"/>
                    <a:pt x="2" y="62"/>
                  </a:cubicBezTo>
                  <a:cubicBezTo>
                    <a:pt x="2" y="62"/>
                    <a:pt x="2" y="62"/>
                    <a:pt x="2" y="62"/>
                  </a:cubicBezTo>
                  <a:cubicBezTo>
                    <a:pt x="2" y="61"/>
                    <a:pt x="3" y="61"/>
                    <a:pt x="3" y="60"/>
                  </a:cubicBezTo>
                  <a:cubicBezTo>
                    <a:pt x="3" y="60"/>
                    <a:pt x="3" y="60"/>
                    <a:pt x="3" y="60"/>
                  </a:cubicBezTo>
                  <a:cubicBezTo>
                    <a:pt x="3" y="60"/>
                    <a:pt x="3" y="60"/>
                    <a:pt x="3" y="59"/>
                  </a:cubicBezTo>
                  <a:cubicBezTo>
                    <a:pt x="3" y="59"/>
                    <a:pt x="3" y="59"/>
                    <a:pt x="3" y="59"/>
                  </a:cubicBezTo>
                  <a:cubicBezTo>
                    <a:pt x="4" y="59"/>
                    <a:pt x="4" y="59"/>
                    <a:pt x="4" y="59"/>
                  </a:cubicBezTo>
                  <a:cubicBezTo>
                    <a:pt x="4" y="59"/>
                    <a:pt x="4" y="59"/>
                    <a:pt x="4" y="59"/>
                  </a:cubicBezTo>
                  <a:cubicBezTo>
                    <a:pt x="4" y="58"/>
                    <a:pt x="6" y="58"/>
                    <a:pt x="7" y="59"/>
                  </a:cubicBezTo>
                  <a:cubicBezTo>
                    <a:pt x="7" y="59"/>
                    <a:pt x="7" y="59"/>
                    <a:pt x="7" y="59"/>
                  </a:cubicBezTo>
                  <a:cubicBezTo>
                    <a:pt x="7" y="59"/>
                    <a:pt x="8" y="61"/>
                    <a:pt x="7" y="61"/>
                  </a:cubicBezTo>
                  <a:cubicBezTo>
                    <a:pt x="7" y="61"/>
                    <a:pt x="7" y="61"/>
                    <a:pt x="7" y="61"/>
                  </a:cubicBezTo>
                  <a:cubicBezTo>
                    <a:pt x="7" y="61"/>
                    <a:pt x="7" y="62"/>
                    <a:pt x="7" y="62"/>
                  </a:cubicBezTo>
                  <a:cubicBezTo>
                    <a:pt x="7" y="62"/>
                    <a:pt x="7" y="62"/>
                    <a:pt x="7" y="62"/>
                  </a:cubicBezTo>
                  <a:cubicBezTo>
                    <a:pt x="6" y="62"/>
                    <a:pt x="6" y="62"/>
                    <a:pt x="6" y="62"/>
                  </a:cubicBezTo>
                  <a:cubicBezTo>
                    <a:pt x="6" y="62"/>
                    <a:pt x="6" y="62"/>
                    <a:pt x="6" y="62"/>
                  </a:cubicBezTo>
                  <a:cubicBezTo>
                    <a:pt x="6" y="62"/>
                    <a:pt x="6" y="62"/>
                    <a:pt x="6" y="62"/>
                  </a:cubicBezTo>
                  <a:cubicBezTo>
                    <a:pt x="6" y="62"/>
                    <a:pt x="6" y="62"/>
                    <a:pt x="6" y="62"/>
                  </a:cubicBezTo>
                  <a:cubicBezTo>
                    <a:pt x="6" y="62"/>
                    <a:pt x="6" y="62"/>
                    <a:pt x="6" y="62"/>
                  </a:cubicBezTo>
                  <a:cubicBezTo>
                    <a:pt x="6" y="62"/>
                    <a:pt x="6" y="63"/>
                    <a:pt x="6" y="63"/>
                  </a:cubicBezTo>
                  <a:cubicBezTo>
                    <a:pt x="6" y="63"/>
                    <a:pt x="6" y="63"/>
                    <a:pt x="6" y="63"/>
                  </a:cubicBezTo>
                  <a:cubicBezTo>
                    <a:pt x="5" y="64"/>
                    <a:pt x="5" y="64"/>
                    <a:pt x="5" y="65"/>
                  </a:cubicBezTo>
                  <a:cubicBezTo>
                    <a:pt x="5" y="65"/>
                    <a:pt x="5" y="65"/>
                    <a:pt x="5" y="65"/>
                  </a:cubicBezTo>
                  <a:cubicBezTo>
                    <a:pt x="5" y="65"/>
                    <a:pt x="5" y="66"/>
                    <a:pt x="5" y="66"/>
                  </a:cubicBezTo>
                  <a:cubicBezTo>
                    <a:pt x="5" y="66"/>
                    <a:pt x="5" y="66"/>
                    <a:pt x="5" y="66"/>
                  </a:cubicBezTo>
                  <a:cubicBezTo>
                    <a:pt x="5" y="66"/>
                    <a:pt x="5" y="66"/>
                    <a:pt x="5" y="66"/>
                  </a:cubicBezTo>
                  <a:cubicBezTo>
                    <a:pt x="5" y="66"/>
                    <a:pt x="5" y="66"/>
                    <a:pt x="5" y="66"/>
                  </a:cubicBezTo>
                  <a:cubicBezTo>
                    <a:pt x="4" y="67"/>
                    <a:pt x="4" y="67"/>
                    <a:pt x="4" y="67"/>
                  </a:cubicBezTo>
                  <a:cubicBezTo>
                    <a:pt x="4" y="67"/>
                    <a:pt x="4" y="67"/>
                    <a:pt x="4" y="67"/>
                  </a:cubicBezTo>
                  <a:cubicBezTo>
                    <a:pt x="4" y="68"/>
                    <a:pt x="4" y="68"/>
                    <a:pt x="4" y="69"/>
                  </a:cubicBezTo>
                  <a:cubicBezTo>
                    <a:pt x="4" y="69"/>
                    <a:pt x="4" y="69"/>
                    <a:pt x="4" y="69"/>
                  </a:cubicBezTo>
                  <a:cubicBezTo>
                    <a:pt x="4" y="71"/>
                    <a:pt x="4" y="71"/>
                    <a:pt x="4" y="71"/>
                  </a:cubicBezTo>
                  <a:cubicBezTo>
                    <a:pt x="4" y="72"/>
                    <a:pt x="3" y="73"/>
                    <a:pt x="2" y="73"/>
                  </a:cubicBezTo>
                  <a:cubicBezTo>
                    <a:pt x="2" y="73"/>
                    <a:pt x="2" y="73"/>
                    <a:pt x="2" y="73"/>
                  </a:cubicBezTo>
                  <a:cubicBezTo>
                    <a:pt x="1" y="73"/>
                    <a:pt x="0" y="72"/>
                    <a:pt x="0" y="71"/>
                  </a:cubicBezTo>
                  <a:close/>
                  <a:moveTo>
                    <a:pt x="199" y="62"/>
                  </a:moveTo>
                  <a:cubicBezTo>
                    <a:pt x="199" y="56"/>
                    <a:pt x="199" y="56"/>
                    <a:pt x="199" y="56"/>
                  </a:cubicBezTo>
                  <a:cubicBezTo>
                    <a:pt x="199" y="55"/>
                    <a:pt x="199" y="53"/>
                    <a:pt x="198" y="52"/>
                  </a:cubicBezTo>
                  <a:cubicBezTo>
                    <a:pt x="198" y="52"/>
                    <a:pt x="198" y="52"/>
                    <a:pt x="198" y="52"/>
                  </a:cubicBezTo>
                  <a:cubicBezTo>
                    <a:pt x="198" y="52"/>
                    <a:pt x="198" y="52"/>
                    <a:pt x="198" y="52"/>
                  </a:cubicBezTo>
                  <a:cubicBezTo>
                    <a:pt x="197" y="51"/>
                    <a:pt x="197" y="50"/>
                    <a:pt x="198" y="49"/>
                  </a:cubicBezTo>
                  <a:cubicBezTo>
                    <a:pt x="198" y="49"/>
                    <a:pt x="198" y="49"/>
                    <a:pt x="198" y="49"/>
                  </a:cubicBezTo>
                  <a:cubicBezTo>
                    <a:pt x="199" y="49"/>
                    <a:pt x="200" y="49"/>
                    <a:pt x="201" y="50"/>
                  </a:cubicBezTo>
                  <a:cubicBezTo>
                    <a:pt x="201" y="50"/>
                    <a:pt x="201" y="50"/>
                    <a:pt x="201" y="50"/>
                  </a:cubicBezTo>
                  <a:cubicBezTo>
                    <a:pt x="202" y="51"/>
                    <a:pt x="203" y="54"/>
                    <a:pt x="203" y="56"/>
                  </a:cubicBezTo>
                  <a:cubicBezTo>
                    <a:pt x="203" y="56"/>
                    <a:pt x="203" y="56"/>
                    <a:pt x="203" y="56"/>
                  </a:cubicBezTo>
                  <a:cubicBezTo>
                    <a:pt x="203" y="62"/>
                    <a:pt x="203" y="62"/>
                    <a:pt x="203" y="62"/>
                  </a:cubicBezTo>
                  <a:cubicBezTo>
                    <a:pt x="203" y="63"/>
                    <a:pt x="203" y="64"/>
                    <a:pt x="201" y="64"/>
                  </a:cubicBezTo>
                  <a:cubicBezTo>
                    <a:pt x="201" y="64"/>
                    <a:pt x="201" y="64"/>
                    <a:pt x="201" y="64"/>
                  </a:cubicBezTo>
                  <a:cubicBezTo>
                    <a:pt x="200" y="64"/>
                    <a:pt x="199" y="63"/>
                    <a:pt x="199" y="62"/>
                  </a:cubicBezTo>
                  <a:close/>
                  <a:moveTo>
                    <a:pt x="6" y="62"/>
                  </a:moveTo>
                  <a:cubicBezTo>
                    <a:pt x="6" y="62"/>
                    <a:pt x="6" y="62"/>
                    <a:pt x="6" y="62"/>
                  </a:cubicBezTo>
                  <a:cubicBezTo>
                    <a:pt x="6" y="62"/>
                    <a:pt x="6" y="62"/>
                    <a:pt x="6" y="62"/>
                  </a:cubicBezTo>
                  <a:close/>
                  <a:moveTo>
                    <a:pt x="9" y="52"/>
                  </a:moveTo>
                  <a:cubicBezTo>
                    <a:pt x="8" y="51"/>
                    <a:pt x="8" y="50"/>
                    <a:pt x="9" y="49"/>
                  </a:cubicBezTo>
                  <a:cubicBezTo>
                    <a:pt x="9" y="49"/>
                    <a:pt x="9" y="49"/>
                    <a:pt x="9" y="49"/>
                  </a:cubicBezTo>
                  <a:cubicBezTo>
                    <a:pt x="9" y="48"/>
                    <a:pt x="9" y="48"/>
                    <a:pt x="10" y="47"/>
                  </a:cubicBezTo>
                  <a:cubicBezTo>
                    <a:pt x="10" y="47"/>
                    <a:pt x="10" y="47"/>
                    <a:pt x="10" y="47"/>
                  </a:cubicBezTo>
                  <a:cubicBezTo>
                    <a:pt x="12" y="46"/>
                    <a:pt x="14" y="45"/>
                    <a:pt x="17" y="45"/>
                  </a:cubicBezTo>
                  <a:cubicBezTo>
                    <a:pt x="17" y="45"/>
                    <a:pt x="17" y="45"/>
                    <a:pt x="17" y="45"/>
                  </a:cubicBezTo>
                  <a:cubicBezTo>
                    <a:pt x="17" y="45"/>
                    <a:pt x="17" y="45"/>
                    <a:pt x="18" y="45"/>
                  </a:cubicBezTo>
                  <a:cubicBezTo>
                    <a:pt x="18" y="45"/>
                    <a:pt x="18" y="45"/>
                    <a:pt x="18" y="45"/>
                  </a:cubicBezTo>
                  <a:cubicBezTo>
                    <a:pt x="21" y="45"/>
                    <a:pt x="21" y="45"/>
                    <a:pt x="21" y="45"/>
                  </a:cubicBezTo>
                  <a:cubicBezTo>
                    <a:pt x="23" y="45"/>
                    <a:pt x="23" y="46"/>
                    <a:pt x="23" y="47"/>
                  </a:cubicBezTo>
                  <a:cubicBezTo>
                    <a:pt x="23" y="47"/>
                    <a:pt x="23" y="47"/>
                    <a:pt x="23" y="47"/>
                  </a:cubicBezTo>
                  <a:cubicBezTo>
                    <a:pt x="23" y="49"/>
                    <a:pt x="22" y="49"/>
                    <a:pt x="21" y="49"/>
                  </a:cubicBezTo>
                  <a:cubicBezTo>
                    <a:pt x="21" y="49"/>
                    <a:pt x="21" y="49"/>
                    <a:pt x="21" y="49"/>
                  </a:cubicBezTo>
                  <a:cubicBezTo>
                    <a:pt x="17" y="49"/>
                    <a:pt x="17" y="49"/>
                    <a:pt x="17" y="49"/>
                  </a:cubicBezTo>
                  <a:cubicBezTo>
                    <a:pt x="17" y="49"/>
                    <a:pt x="17" y="49"/>
                    <a:pt x="17" y="49"/>
                  </a:cubicBezTo>
                  <a:cubicBezTo>
                    <a:pt x="17" y="49"/>
                    <a:pt x="17" y="49"/>
                    <a:pt x="17" y="49"/>
                  </a:cubicBezTo>
                  <a:cubicBezTo>
                    <a:pt x="15" y="49"/>
                    <a:pt x="14" y="49"/>
                    <a:pt x="13" y="50"/>
                  </a:cubicBezTo>
                  <a:cubicBezTo>
                    <a:pt x="13" y="50"/>
                    <a:pt x="13" y="50"/>
                    <a:pt x="13" y="50"/>
                  </a:cubicBezTo>
                  <a:cubicBezTo>
                    <a:pt x="12" y="51"/>
                    <a:pt x="12" y="51"/>
                    <a:pt x="12" y="51"/>
                  </a:cubicBezTo>
                  <a:cubicBezTo>
                    <a:pt x="12" y="51"/>
                    <a:pt x="12" y="51"/>
                    <a:pt x="12" y="51"/>
                  </a:cubicBezTo>
                  <a:cubicBezTo>
                    <a:pt x="11" y="52"/>
                    <a:pt x="11" y="52"/>
                    <a:pt x="10" y="52"/>
                  </a:cubicBezTo>
                  <a:cubicBezTo>
                    <a:pt x="10" y="52"/>
                    <a:pt x="10" y="52"/>
                    <a:pt x="10" y="52"/>
                  </a:cubicBezTo>
                  <a:cubicBezTo>
                    <a:pt x="10" y="52"/>
                    <a:pt x="9" y="52"/>
                    <a:pt x="9" y="52"/>
                  </a:cubicBezTo>
                  <a:close/>
                  <a:moveTo>
                    <a:pt x="31" y="47"/>
                  </a:moveTo>
                  <a:cubicBezTo>
                    <a:pt x="30" y="46"/>
                    <a:pt x="31" y="45"/>
                    <a:pt x="32" y="45"/>
                  </a:cubicBezTo>
                  <a:cubicBezTo>
                    <a:pt x="32" y="45"/>
                    <a:pt x="32" y="45"/>
                    <a:pt x="32" y="45"/>
                  </a:cubicBezTo>
                  <a:cubicBezTo>
                    <a:pt x="42" y="39"/>
                    <a:pt x="42" y="39"/>
                    <a:pt x="42" y="39"/>
                  </a:cubicBezTo>
                  <a:cubicBezTo>
                    <a:pt x="43" y="38"/>
                    <a:pt x="44" y="38"/>
                    <a:pt x="45" y="39"/>
                  </a:cubicBezTo>
                  <a:cubicBezTo>
                    <a:pt x="45" y="39"/>
                    <a:pt x="45" y="39"/>
                    <a:pt x="45" y="39"/>
                  </a:cubicBezTo>
                  <a:cubicBezTo>
                    <a:pt x="45" y="40"/>
                    <a:pt x="45" y="41"/>
                    <a:pt x="44" y="42"/>
                  </a:cubicBezTo>
                  <a:cubicBezTo>
                    <a:pt x="44" y="42"/>
                    <a:pt x="44" y="42"/>
                    <a:pt x="44" y="42"/>
                  </a:cubicBezTo>
                  <a:cubicBezTo>
                    <a:pt x="34" y="48"/>
                    <a:pt x="34" y="48"/>
                    <a:pt x="34" y="48"/>
                  </a:cubicBezTo>
                  <a:cubicBezTo>
                    <a:pt x="33" y="48"/>
                    <a:pt x="33" y="48"/>
                    <a:pt x="33" y="48"/>
                  </a:cubicBezTo>
                  <a:cubicBezTo>
                    <a:pt x="33" y="48"/>
                    <a:pt x="33" y="48"/>
                    <a:pt x="33" y="48"/>
                  </a:cubicBezTo>
                  <a:cubicBezTo>
                    <a:pt x="32" y="48"/>
                    <a:pt x="31" y="48"/>
                    <a:pt x="31" y="47"/>
                  </a:cubicBezTo>
                  <a:close/>
                  <a:moveTo>
                    <a:pt x="188" y="46"/>
                  </a:moveTo>
                  <a:cubicBezTo>
                    <a:pt x="178" y="40"/>
                    <a:pt x="178" y="40"/>
                    <a:pt x="178" y="40"/>
                  </a:cubicBezTo>
                  <a:cubicBezTo>
                    <a:pt x="177" y="40"/>
                    <a:pt x="177" y="38"/>
                    <a:pt x="177" y="38"/>
                  </a:cubicBezTo>
                  <a:cubicBezTo>
                    <a:pt x="177" y="38"/>
                    <a:pt x="177" y="38"/>
                    <a:pt x="177" y="38"/>
                  </a:cubicBezTo>
                  <a:cubicBezTo>
                    <a:pt x="178" y="37"/>
                    <a:pt x="179" y="36"/>
                    <a:pt x="180" y="37"/>
                  </a:cubicBezTo>
                  <a:cubicBezTo>
                    <a:pt x="180" y="37"/>
                    <a:pt x="180" y="37"/>
                    <a:pt x="180" y="37"/>
                  </a:cubicBezTo>
                  <a:cubicBezTo>
                    <a:pt x="190" y="43"/>
                    <a:pt x="190" y="43"/>
                    <a:pt x="190" y="43"/>
                  </a:cubicBezTo>
                  <a:cubicBezTo>
                    <a:pt x="191" y="43"/>
                    <a:pt x="191" y="45"/>
                    <a:pt x="191" y="46"/>
                  </a:cubicBezTo>
                  <a:cubicBezTo>
                    <a:pt x="191" y="46"/>
                    <a:pt x="191" y="46"/>
                    <a:pt x="191" y="46"/>
                  </a:cubicBezTo>
                  <a:cubicBezTo>
                    <a:pt x="191" y="46"/>
                    <a:pt x="190" y="47"/>
                    <a:pt x="189" y="47"/>
                  </a:cubicBezTo>
                  <a:cubicBezTo>
                    <a:pt x="189" y="47"/>
                    <a:pt x="189" y="47"/>
                    <a:pt x="189" y="47"/>
                  </a:cubicBezTo>
                  <a:cubicBezTo>
                    <a:pt x="189" y="47"/>
                    <a:pt x="189" y="46"/>
                    <a:pt x="188" y="46"/>
                  </a:cubicBezTo>
                  <a:close/>
                  <a:moveTo>
                    <a:pt x="52" y="35"/>
                  </a:moveTo>
                  <a:cubicBezTo>
                    <a:pt x="51" y="34"/>
                    <a:pt x="51" y="33"/>
                    <a:pt x="52" y="33"/>
                  </a:cubicBezTo>
                  <a:cubicBezTo>
                    <a:pt x="52" y="33"/>
                    <a:pt x="52" y="33"/>
                    <a:pt x="52" y="33"/>
                  </a:cubicBezTo>
                  <a:cubicBezTo>
                    <a:pt x="63" y="27"/>
                    <a:pt x="63" y="27"/>
                    <a:pt x="63" y="27"/>
                  </a:cubicBezTo>
                  <a:cubicBezTo>
                    <a:pt x="64" y="26"/>
                    <a:pt x="65" y="26"/>
                    <a:pt x="66" y="27"/>
                  </a:cubicBezTo>
                  <a:cubicBezTo>
                    <a:pt x="66" y="27"/>
                    <a:pt x="66" y="27"/>
                    <a:pt x="66" y="27"/>
                  </a:cubicBezTo>
                  <a:cubicBezTo>
                    <a:pt x="66" y="28"/>
                    <a:pt x="66" y="29"/>
                    <a:pt x="65" y="30"/>
                  </a:cubicBezTo>
                  <a:cubicBezTo>
                    <a:pt x="65" y="30"/>
                    <a:pt x="65" y="30"/>
                    <a:pt x="65" y="30"/>
                  </a:cubicBezTo>
                  <a:cubicBezTo>
                    <a:pt x="54" y="36"/>
                    <a:pt x="54" y="36"/>
                    <a:pt x="54" y="36"/>
                  </a:cubicBezTo>
                  <a:cubicBezTo>
                    <a:pt x="54" y="36"/>
                    <a:pt x="54" y="36"/>
                    <a:pt x="53" y="36"/>
                  </a:cubicBezTo>
                  <a:cubicBezTo>
                    <a:pt x="53" y="36"/>
                    <a:pt x="53" y="36"/>
                    <a:pt x="53" y="36"/>
                  </a:cubicBezTo>
                  <a:cubicBezTo>
                    <a:pt x="53" y="36"/>
                    <a:pt x="52" y="36"/>
                    <a:pt x="52" y="35"/>
                  </a:cubicBezTo>
                  <a:close/>
                  <a:moveTo>
                    <a:pt x="167" y="34"/>
                  </a:moveTo>
                  <a:cubicBezTo>
                    <a:pt x="157" y="28"/>
                    <a:pt x="157" y="28"/>
                    <a:pt x="157" y="28"/>
                  </a:cubicBezTo>
                  <a:cubicBezTo>
                    <a:pt x="156" y="28"/>
                    <a:pt x="156" y="26"/>
                    <a:pt x="156" y="26"/>
                  </a:cubicBezTo>
                  <a:cubicBezTo>
                    <a:pt x="156" y="26"/>
                    <a:pt x="156" y="26"/>
                    <a:pt x="156" y="26"/>
                  </a:cubicBezTo>
                  <a:cubicBezTo>
                    <a:pt x="157" y="25"/>
                    <a:pt x="158" y="24"/>
                    <a:pt x="159" y="25"/>
                  </a:cubicBezTo>
                  <a:cubicBezTo>
                    <a:pt x="159" y="25"/>
                    <a:pt x="159" y="25"/>
                    <a:pt x="159" y="25"/>
                  </a:cubicBezTo>
                  <a:cubicBezTo>
                    <a:pt x="169" y="31"/>
                    <a:pt x="169" y="31"/>
                    <a:pt x="169" y="31"/>
                  </a:cubicBezTo>
                  <a:cubicBezTo>
                    <a:pt x="170" y="31"/>
                    <a:pt x="171" y="33"/>
                    <a:pt x="170" y="34"/>
                  </a:cubicBezTo>
                  <a:cubicBezTo>
                    <a:pt x="170" y="34"/>
                    <a:pt x="170" y="34"/>
                    <a:pt x="170" y="34"/>
                  </a:cubicBezTo>
                  <a:cubicBezTo>
                    <a:pt x="170" y="34"/>
                    <a:pt x="169" y="35"/>
                    <a:pt x="168" y="35"/>
                  </a:cubicBezTo>
                  <a:cubicBezTo>
                    <a:pt x="168" y="35"/>
                    <a:pt x="168" y="35"/>
                    <a:pt x="168" y="35"/>
                  </a:cubicBezTo>
                  <a:cubicBezTo>
                    <a:pt x="168" y="35"/>
                    <a:pt x="168" y="34"/>
                    <a:pt x="167" y="34"/>
                  </a:cubicBezTo>
                  <a:close/>
                  <a:moveTo>
                    <a:pt x="72" y="23"/>
                  </a:moveTo>
                  <a:cubicBezTo>
                    <a:pt x="72" y="22"/>
                    <a:pt x="72" y="21"/>
                    <a:pt x="73" y="21"/>
                  </a:cubicBezTo>
                  <a:cubicBezTo>
                    <a:pt x="73" y="21"/>
                    <a:pt x="73" y="21"/>
                    <a:pt x="73" y="21"/>
                  </a:cubicBezTo>
                  <a:cubicBezTo>
                    <a:pt x="84" y="15"/>
                    <a:pt x="84" y="15"/>
                    <a:pt x="84" y="15"/>
                  </a:cubicBezTo>
                  <a:cubicBezTo>
                    <a:pt x="85" y="14"/>
                    <a:pt x="86" y="14"/>
                    <a:pt x="86" y="15"/>
                  </a:cubicBezTo>
                  <a:cubicBezTo>
                    <a:pt x="86" y="15"/>
                    <a:pt x="86" y="15"/>
                    <a:pt x="86" y="15"/>
                  </a:cubicBezTo>
                  <a:cubicBezTo>
                    <a:pt x="87" y="16"/>
                    <a:pt x="87" y="17"/>
                    <a:pt x="86" y="18"/>
                  </a:cubicBezTo>
                  <a:cubicBezTo>
                    <a:pt x="86" y="18"/>
                    <a:pt x="86" y="18"/>
                    <a:pt x="86" y="18"/>
                  </a:cubicBezTo>
                  <a:cubicBezTo>
                    <a:pt x="75" y="24"/>
                    <a:pt x="75" y="24"/>
                    <a:pt x="75" y="24"/>
                  </a:cubicBezTo>
                  <a:cubicBezTo>
                    <a:pt x="75" y="24"/>
                    <a:pt x="75" y="24"/>
                    <a:pt x="74" y="24"/>
                  </a:cubicBezTo>
                  <a:cubicBezTo>
                    <a:pt x="74" y="24"/>
                    <a:pt x="74" y="24"/>
                    <a:pt x="74" y="24"/>
                  </a:cubicBezTo>
                  <a:cubicBezTo>
                    <a:pt x="74" y="24"/>
                    <a:pt x="73" y="24"/>
                    <a:pt x="72" y="23"/>
                  </a:cubicBezTo>
                  <a:close/>
                  <a:moveTo>
                    <a:pt x="147" y="22"/>
                  </a:moveTo>
                  <a:cubicBezTo>
                    <a:pt x="136" y="16"/>
                    <a:pt x="136" y="16"/>
                    <a:pt x="136" y="16"/>
                  </a:cubicBezTo>
                  <a:cubicBezTo>
                    <a:pt x="135" y="16"/>
                    <a:pt x="135" y="14"/>
                    <a:pt x="136" y="13"/>
                  </a:cubicBezTo>
                  <a:cubicBezTo>
                    <a:pt x="136" y="13"/>
                    <a:pt x="136" y="13"/>
                    <a:pt x="136" y="13"/>
                  </a:cubicBezTo>
                  <a:cubicBezTo>
                    <a:pt x="136" y="13"/>
                    <a:pt x="137" y="12"/>
                    <a:pt x="138" y="13"/>
                  </a:cubicBezTo>
                  <a:cubicBezTo>
                    <a:pt x="138" y="13"/>
                    <a:pt x="138" y="13"/>
                    <a:pt x="138" y="13"/>
                  </a:cubicBezTo>
                  <a:cubicBezTo>
                    <a:pt x="149" y="19"/>
                    <a:pt x="149" y="19"/>
                    <a:pt x="149" y="19"/>
                  </a:cubicBezTo>
                  <a:cubicBezTo>
                    <a:pt x="150" y="19"/>
                    <a:pt x="150" y="21"/>
                    <a:pt x="149" y="21"/>
                  </a:cubicBezTo>
                  <a:cubicBezTo>
                    <a:pt x="149" y="21"/>
                    <a:pt x="149" y="21"/>
                    <a:pt x="149" y="21"/>
                  </a:cubicBezTo>
                  <a:cubicBezTo>
                    <a:pt x="149" y="22"/>
                    <a:pt x="148" y="22"/>
                    <a:pt x="148" y="22"/>
                  </a:cubicBezTo>
                  <a:cubicBezTo>
                    <a:pt x="148" y="22"/>
                    <a:pt x="148" y="22"/>
                    <a:pt x="148" y="22"/>
                  </a:cubicBezTo>
                  <a:cubicBezTo>
                    <a:pt x="147" y="22"/>
                    <a:pt x="147" y="22"/>
                    <a:pt x="147" y="22"/>
                  </a:cubicBezTo>
                  <a:close/>
                  <a:moveTo>
                    <a:pt x="93" y="11"/>
                  </a:moveTo>
                  <a:cubicBezTo>
                    <a:pt x="93" y="10"/>
                    <a:pt x="93" y="9"/>
                    <a:pt x="94" y="9"/>
                  </a:cubicBezTo>
                  <a:cubicBezTo>
                    <a:pt x="94" y="9"/>
                    <a:pt x="94" y="9"/>
                    <a:pt x="94" y="9"/>
                  </a:cubicBezTo>
                  <a:cubicBezTo>
                    <a:pt x="104" y="3"/>
                    <a:pt x="104" y="3"/>
                    <a:pt x="104" y="3"/>
                  </a:cubicBezTo>
                  <a:cubicBezTo>
                    <a:pt x="105" y="2"/>
                    <a:pt x="107" y="2"/>
                    <a:pt x="107" y="3"/>
                  </a:cubicBezTo>
                  <a:cubicBezTo>
                    <a:pt x="107" y="3"/>
                    <a:pt x="107" y="3"/>
                    <a:pt x="107" y="3"/>
                  </a:cubicBezTo>
                  <a:cubicBezTo>
                    <a:pt x="108" y="4"/>
                    <a:pt x="107" y="5"/>
                    <a:pt x="106" y="6"/>
                  </a:cubicBezTo>
                  <a:cubicBezTo>
                    <a:pt x="106" y="6"/>
                    <a:pt x="106" y="6"/>
                    <a:pt x="106" y="6"/>
                  </a:cubicBezTo>
                  <a:cubicBezTo>
                    <a:pt x="96" y="12"/>
                    <a:pt x="96" y="12"/>
                    <a:pt x="96" y="12"/>
                  </a:cubicBezTo>
                  <a:cubicBezTo>
                    <a:pt x="96" y="12"/>
                    <a:pt x="95" y="12"/>
                    <a:pt x="95" y="12"/>
                  </a:cubicBezTo>
                  <a:cubicBezTo>
                    <a:pt x="95" y="12"/>
                    <a:pt x="95" y="12"/>
                    <a:pt x="95" y="12"/>
                  </a:cubicBezTo>
                  <a:cubicBezTo>
                    <a:pt x="94" y="12"/>
                    <a:pt x="94" y="12"/>
                    <a:pt x="93" y="11"/>
                  </a:cubicBezTo>
                  <a:close/>
                  <a:moveTo>
                    <a:pt x="126" y="10"/>
                  </a:moveTo>
                  <a:cubicBezTo>
                    <a:pt x="116" y="4"/>
                    <a:pt x="116" y="4"/>
                    <a:pt x="116" y="4"/>
                  </a:cubicBezTo>
                  <a:cubicBezTo>
                    <a:pt x="115" y="4"/>
                    <a:pt x="114" y="2"/>
                    <a:pt x="115" y="1"/>
                  </a:cubicBezTo>
                  <a:cubicBezTo>
                    <a:pt x="115" y="1"/>
                    <a:pt x="115" y="1"/>
                    <a:pt x="115" y="1"/>
                  </a:cubicBezTo>
                  <a:cubicBezTo>
                    <a:pt x="115" y="0"/>
                    <a:pt x="117" y="0"/>
                    <a:pt x="118" y="1"/>
                  </a:cubicBezTo>
                  <a:cubicBezTo>
                    <a:pt x="118" y="1"/>
                    <a:pt x="118" y="1"/>
                    <a:pt x="118" y="1"/>
                  </a:cubicBezTo>
                  <a:cubicBezTo>
                    <a:pt x="118" y="1"/>
                    <a:pt x="118" y="1"/>
                    <a:pt x="118" y="1"/>
                  </a:cubicBezTo>
                  <a:cubicBezTo>
                    <a:pt x="128" y="7"/>
                    <a:pt x="128" y="7"/>
                    <a:pt x="128" y="7"/>
                  </a:cubicBezTo>
                  <a:cubicBezTo>
                    <a:pt x="129" y="7"/>
                    <a:pt x="129" y="9"/>
                    <a:pt x="129" y="9"/>
                  </a:cubicBezTo>
                  <a:cubicBezTo>
                    <a:pt x="129" y="9"/>
                    <a:pt x="129" y="9"/>
                    <a:pt x="129" y="9"/>
                  </a:cubicBezTo>
                  <a:cubicBezTo>
                    <a:pt x="128" y="10"/>
                    <a:pt x="128" y="10"/>
                    <a:pt x="127" y="10"/>
                  </a:cubicBezTo>
                  <a:cubicBezTo>
                    <a:pt x="127" y="10"/>
                    <a:pt x="127" y="10"/>
                    <a:pt x="127" y="10"/>
                  </a:cubicBezTo>
                  <a:cubicBezTo>
                    <a:pt x="127" y="10"/>
                    <a:pt x="126" y="10"/>
                    <a:pt x="126" y="10"/>
                  </a:cubicBezTo>
                  <a:close/>
                </a:path>
              </a:pathLst>
            </a:custGeom>
            <a:grpFill/>
            <a:ln>
              <a:noFill/>
            </a:ln>
          </p:spPr>
          <p:txBody>
            <a:bodyPr/>
            <a:lstStyle/>
            <a:p>
              <a:pPr>
                <a:defRPr/>
              </a:pPr>
              <a:endParaRPr lang="en-US" sz="1350">
                <a:solidFill>
                  <a:srgbClr val="505050"/>
                </a:solidFill>
              </a:endParaRPr>
            </a:p>
          </p:txBody>
        </p:sp>
        <p:sp>
          <p:nvSpPr>
            <p:cNvPr id="60" name="Freeform 616"/>
            <p:cNvSpPr>
              <a:spLocks noEditPoints="1"/>
            </p:cNvSpPr>
            <p:nvPr/>
          </p:nvSpPr>
          <p:spPr bwMode="auto">
            <a:xfrm>
              <a:off x="5094288" y="4049713"/>
              <a:ext cx="269875" cy="320675"/>
            </a:xfrm>
            <a:custGeom>
              <a:avLst/>
              <a:gdLst>
                <a:gd name="T0" fmla="*/ 6 w 279"/>
                <a:gd name="T1" fmla="*/ 0 h 333"/>
                <a:gd name="T2" fmla="*/ 12 w 279"/>
                <a:gd name="T3" fmla="*/ 50 h 333"/>
                <a:gd name="T4" fmla="*/ 254 w 279"/>
                <a:gd name="T5" fmla="*/ 43 h 333"/>
                <a:gd name="T6" fmla="*/ 33 w 279"/>
                <a:gd name="T7" fmla="*/ 202 h 333"/>
                <a:gd name="T8" fmla="*/ 110 w 279"/>
                <a:gd name="T9" fmla="*/ 239 h 333"/>
                <a:gd name="T10" fmla="*/ 98 w 279"/>
                <a:gd name="T11" fmla="*/ 330 h 333"/>
                <a:gd name="T12" fmla="*/ 233 w 279"/>
                <a:gd name="T13" fmla="*/ 285 h 333"/>
                <a:gd name="T14" fmla="*/ 243 w 279"/>
                <a:gd name="T15" fmla="*/ 267 h 333"/>
                <a:gd name="T16" fmla="*/ 279 w 279"/>
                <a:gd name="T17" fmla="*/ 44 h 333"/>
                <a:gd name="T18" fmla="*/ 56 w 279"/>
                <a:gd name="T19" fmla="*/ 108 h 333"/>
                <a:gd name="T20" fmla="*/ 87 w 279"/>
                <a:gd name="T21" fmla="*/ 118 h 333"/>
                <a:gd name="T22" fmla="*/ 94 w 279"/>
                <a:gd name="T23" fmla="*/ 130 h 333"/>
                <a:gd name="T24" fmla="*/ 83 w 279"/>
                <a:gd name="T25" fmla="*/ 148 h 333"/>
                <a:gd name="T26" fmla="*/ 102 w 279"/>
                <a:gd name="T27" fmla="*/ 177 h 333"/>
                <a:gd name="T28" fmla="*/ 96 w 279"/>
                <a:gd name="T29" fmla="*/ 150 h 333"/>
                <a:gd name="T30" fmla="*/ 107 w 279"/>
                <a:gd name="T31" fmla="*/ 132 h 333"/>
                <a:gd name="T32" fmla="*/ 88 w 279"/>
                <a:gd name="T33" fmla="*/ 104 h 333"/>
                <a:gd name="T34" fmla="*/ 72 w 279"/>
                <a:gd name="T35" fmla="*/ 110 h 333"/>
                <a:gd name="T36" fmla="*/ 83 w 279"/>
                <a:gd name="T37" fmla="*/ 89 h 333"/>
                <a:gd name="T38" fmla="*/ 65 w 279"/>
                <a:gd name="T39" fmla="*/ 62 h 333"/>
                <a:gd name="T40" fmla="*/ 70 w 279"/>
                <a:gd name="T41" fmla="*/ 88 h 333"/>
                <a:gd name="T42" fmla="*/ 56 w 279"/>
                <a:gd name="T43" fmla="*/ 108 h 333"/>
                <a:gd name="T44" fmla="*/ 126 w 279"/>
                <a:gd name="T45" fmla="*/ 181 h 333"/>
                <a:gd name="T46" fmla="*/ 151 w 279"/>
                <a:gd name="T47" fmla="*/ 159 h 333"/>
                <a:gd name="T48" fmla="*/ 145 w 279"/>
                <a:gd name="T49" fmla="*/ 138 h 333"/>
                <a:gd name="T50" fmla="*/ 155 w 279"/>
                <a:gd name="T51" fmla="*/ 128 h 333"/>
                <a:gd name="T52" fmla="*/ 191 w 279"/>
                <a:gd name="T53" fmla="*/ 145 h 333"/>
                <a:gd name="T54" fmla="*/ 197 w 279"/>
                <a:gd name="T55" fmla="*/ 166 h 333"/>
                <a:gd name="T56" fmla="*/ 185 w 279"/>
                <a:gd name="T57" fmla="*/ 190 h 333"/>
                <a:gd name="T58" fmla="*/ 211 w 279"/>
                <a:gd name="T59" fmla="*/ 168 h 333"/>
                <a:gd name="T60" fmla="*/ 205 w 279"/>
                <a:gd name="T61" fmla="*/ 147 h 333"/>
                <a:gd name="T62" fmla="*/ 216 w 279"/>
                <a:gd name="T63" fmla="*/ 122 h 333"/>
                <a:gd name="T64" fmla="*/ 193 w 279"/>
                <a:gd name="T65" fmla="*/ 128 h 333"/>
                <a:gd name="T66" fmla="*/ 179 w 279"/>
                <a:gd name="T67" fmla="*/ 103 h 333"/>
                <a:gd name="T68" fmla="*/ 191 w 279"/>
                <a:gd name="T69" fmla="*/ 78 h 333"/>
                <a:gd name="T70" fmla="*/ 166 w 279"/>
                <a:gd name="T71" fmla="*/ 101 h 333"/>
                <a:gd name="T72" fmla="*/ 171 w 279"/>
                <a:gd name="T73" fmla="*/ 125 h 333"/>
                <a:gd name="T74" fmla="*/ 156 w 279"/>
                <a:gd name="T75" fmla="*/ 114 h 333"/>
                <a:gd name="T76" fmla="*/ 132 w 279"/>
                <a:gd name="T77" fmla="*/ 136 h 333"/>
                <a:gd name="T78" fmla="*/ 138 w 279"/>
                <a:gd name="T79" fmla="*/ 15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9" h="333">
                  <a:moveTo>
                    <a:pt x="271" y="34"/>
                  </a:moveTo>
                  <a:cubicBezTo>
                    <a:pt x="6" y="0"/>
                    <a:pt x="6" y="0"/>
                    <a:pt x="6" y="0"/>
                  </a:cubicBezTo>
                  <a:cubicBezTo>
                    <a:pt x="0" y="45"/>
                    <a:pt x="0" y="45"/>
                    <a:pt x="0" y="45"/>
                  </a:cubicBezTo>
                  <a:cubicBezTo>
                    <a:pt x="4" y="46"/>
                    <a:pt x="8" y="48"/>
                    <a:pt x="12" y="50"/>
                  </a:cubicBezTo>
                  <a:cubicBezTo>
                    <a:pt x="17" y="13"/>
                    <a:pt x="17" y="13"/>
                    <a:pt x="17" y="13"/>
                  </a:cubicBezTo>
                  <a:cubicBezTo>
                    <a:pt x="254" y="43"/>
                    <a:pt x="254" y="43"/>
                    <a:pt x="254" y="43"/>
                  </a:cubicBezTo>
                  <a:cubicBezTo>
                    <a:pt x="229" y="240"/>
                    <a:pt x="229" y="240"/>
                    <a:pt x="229" y="240"/>
                  </a:cubicBezTo>
                  <a:cubicBezTo>
                    <a:pt x="33" y="202"/>
                    <a:pt x="33" y="202"/>
                    <a:pt x="33" y="202"/>
                  </a:cubicBezTo>
                  <a:cubicBezTo>
                    <a:pt x="45" y="209"/>
                    <a:pt x="56" y="219"/>
                    <a:pt x="65" y="230"/>
                  </a:cubicBezTo>
                  <a:cubicBezTo>
                    <a:pt x="110" y="239"/>
                    <a:pt x="110" y="239"/>
                    <a:pt x="110" y="239"/>
                  </a:cubicBezTo>
                  <a:cubicBezTo>
                    <a:pt x="98" y="241"/>
                    <a:pt x="87" y="244"/>
                    <a:pt x="77" y="247"/>
                  </a:cubicBezTo>
                  <a:cubicBezTo>
                    <a:pt x="90" y="270"/>
                    <a:pt x="97" y="298"/>
                    <a:pt x="98" y="330"/>
                  </a:cubicBezTo>
                  <a:cubicBezTo>
                    <a:pt x="109" y="332"/>
                    <a:pt x="122" y="333"/>
                    <a:pt x="136" y="333"/>
                  </a:cubicBezTo>
                  <a:cubicBezTo>
                    <a:pt x="189" y="333"/>
                    <a:pt x="233" y="312"/>
                    <a:pt x="233" y="285"/>
                  </a:cubicBezTo>
                  <a:cubicBezTo>
                    <a:pt x="233" y="277"/>
                    <a:pt x="228" y="269"/>
                    <a:pt x="220" y="262"/>
                  </a:cubicBezTo>
                  <a:cubicBezTo>
                    <a:pt x="243" y="267"/>
                    <a:pt x="243" y="267"/>
                    <a:pt x="243" y="267"/>
                  </a:cubicBezTo>
                  <a:cubicBezTo>
                    <a:pt x="256" y="249"/>
                    <a:pt x="256" y="249"/>
                    <a:pt x="256" y="249"/>
                  </a:cubicBezTo>
                  <a:cubicBezTo>
                    <a:pt x="279" y="44"/>
                    <a:pt x="279" y="44"/>
                    <a:pt x="279" y="44"/>
                  </a:cubicBezTo>
                  <a:lnTo>
                    <a:pt x="271" y="34"/>
                  </a:lnTo>
                  <a:close/>
                  <a:moveTo>
                    <a:pt x="56" y="108"/>
                  </a:moveTo>
                  <a:cubicBezTo>
                    <a:pt x="56" y="110"/>
                    <a:pt x="57" y="112"/>
                    <a:pt x="57" y="114"/>
                  </a:cubicBezTo>
                  <a:cubicBezTo>
                    <a:pt x="87" y="118"/>
                    <a:pt x="87" y="118"/>
                    <a:pt x="87" y="118"/>
                  </a:cubicBezTo>
                  <a:cubicBezTo>
                    <a:pt x="86" y="129"/>
                    <a:pt x="86" y="129"/>
                    <a:pt x="86" y="129"/>
                  </a:cubicBezTo>
                  <a:cubicBezTo>
                    <a:pt x="94" y="130"/>
                    <a:pt x="94" y="130"/>
                    <a:pt x="94" y="130"/>
                  </a:cubicBezTo>
                  <a:cubicBezTo>
                    <a:pt x="91" y="150"/>
                    <a:pt x="91" y="150"/>
                    <a:pt x="91" y="150"/>
                  </a:cubicBezTo>
                  <a:cubicBezTo>
                    <a:pt x="83" y="148"/>
                    <a:pt x="83" y="148"/>
                    <a:pt x="83" y="148"/>
                  </a:cubicBezTo>
                  <a:cubicBezTo>
                    <a:pt x="81" y="173"/>
                    <a:pt x="81" y="173"/>
                    <a:pt x="81" y="173"/>
                  </a:cubicBezTo>
                  <a:cubicBezTo>
                    <a:pt x="102" y="177"/>
                    <a:pt x="102" y="177"/>
                    <a:pt x="102" y="177"/>
                  </a:cubicBezTo>
                  <a:cubicBezTo>
                    <a:pt x="105" y="152"/>
                    <a:pt x="105" y="152"/>
                    <a:pt x="105" y="152"/>
                  </a:cubicBezTo>
                  <a:cubicBezTo>
                    <a:pt x="96" y="150"/>
                    <a:pt x="96" y="150"/>
                    <a:pt x="96" y="150"/>
                  </a:cubicBezTo>
                  <a:cubicBezTo>
                    <a:pt x="99" y="131"/>
                    <a:pt x="99" y="131"/>
                    <a:pt x="99" y="131"/>
                  </a:cubicBezTo>
                  <a:cubicBezTo>
                    <a:pt x="107" y="132"/>
                    <a:pt x="107" y="132"/>
                    <a:pt x="107" y="132"/>
                  </a:cubicBezTo>
                  <a:cubicBezTo>
                    <a:pt x="110" y="107"/>
                    <a:pt x="110" y="107"/>
                    <a:pt x="110" y="107"/>
                  </a:cubicBezTo>
                  <a:cubicBezTo>
                    <a:pt x="88" y="104"/>
                    <a:pt x="88" y="104"/>
                    <a:pt x="88" y="104"/>
                  </a:cubicBezTo>
                  <a:cubicBezTo>
                    <a:pt x="87" y="113"/>
                    <a:pt x="87" y="113"/>
                    <a:pt x="87" y="113"/>
                  </a:cubicBezTo>
                  <a:cubicBezTo>
                    <a:pt x="72" y="110"/>
                    <a:pt x="72" y="110"/>
                    <a:pt x="72" y="110"/>
                  </a:cubicBezTo>
                  <a:cubicBezTo>
                    <a:pt x="75" y="88"/>
                    <a:pt x="75" y="88"/>
                    <a:pt x="75" y="88"/>
                  </a:cubicBezTo>
                  <a:cubicBezTo>
                    <a:pt x="83" y="89"/>
                    <a:pt x="83" y="89"/>
                    <a:pt x="83" y="89"/>
                  </a:cubicBezTo>
                  <a:cubicBezTo>
                    <a:pt x="85" y="64"/>
                    <a:pt x="85" y="64"/>
                    <a:pt x="85" y="64"/>
                  </a:cubicBezTo>
                  <a:cubicBezTo>
                    <a:pt x="65" y="62"/>
                    <a:pt x="65" y="62"/>
                    <a:pt x="65" y="62"/>
                  </a:cubicBezTo>
                  <a:cubicBezTo>
                    <a:pt x="62" y="87"/>
                    <a:pt x="62" y="87"/>
                    <a:pt x="62" y="87"/>
                  </a:cubicBezTo>
                  <a:cubicBezTo>
                    <a:pt x="70" y="88"/>
                    <a:pt x="70" y="88"/>
                    <a:pt x="70" y="88"/>
                  </a:cubicBezTo>
                  <a:cubicBezTo>
                    <a:pt x="67" y="110"/>
                    <a:pt x="67" y="110"/>
                    <a:pt x="67" y="110"/>
                  </a:cubicBezTo>
                  <a:lnTo>
                    <a:pt x="56" y="108"/>
                  </a:lnTo>
                  <a:close/>
                  <a:moveTo>
                    <a:pt x="129" y="155"/>
                  </a:moveTo>
                  <a:cubicBezTo>
                    <a:pt x="126" y="181"/>
                    <a:pt x="126" y="181"/>
                    <a:pt x="126" y="181"/>
                  </a:cubicBezTo>
                  <a:cubicBezTo>
                    <a:pt x="148" y="184"/>
                    <a:pt x="148" y="184"/>
                    <a:pt x="148" y="184"/>
                  </a:cubicBezTo>
                  <a:cubicBezTo>
                    <a:pt x="151" y="159"/>
                    <a:pt x="151" y="159"/>
                    <a:pt x="151" y="159"/>
                  </a:cubicBezTo>
                  <a:cubicBezTo>
                    <a:pt x="143" y="157"/>
                    <a:pt x="143" y="157"/>
                    <a:pt x="143" y="157"/>
                  </a:cubicBezTo>
                  <a:cubicBezTo>
                    <a:pt x="145" y="138"/>
                    <a:pt x="145" y="138"/>
                    <a:pt x="145" y="138"/>
                  </a:cubicBezTo>
                  <a:cubicBezTo>
                    <a:pt x="153" y="139"/>
                    <a:pt x="153" y="139"/>
                    <a:pt x="153" y="139"/>
                  </a:cubicBezTo>
                  <a:cubicBezTo>
                    <a:pt x="155" y="128"/>
                    <a:pt x="155" y="128"/>
                    <a:pt x="155" y="128"/>
                  </a:cubicBezTo>
                  <a:cubicBezTo>
                    <a:pt x="192" y="134"/>
                    <a:pt x="192" y="134"/>
                    <a:pt x="192" y="134"/>
                  </a:cubicBezTo>
                  <a:cubicBezTo>
                    <a:pt x="191" y="145"/>
                    <a:pt x="191" y="145"/>
                    <a:pt x="191" y="145"/>
                  </a:cubicBezTo>
                  <a:cubicBezTo>
                    <a:pt x="199" y="146"/>
                    <a:pt x="199" y="146"/>
                    <a:pt x="199" y="146"/>
                  </a:cubicBezTo>
                  <a:cubicBezTo>
                    <a:pt x="197" y="166"/>
                    <a:pt x="197" y="166"/>
                    <a:pt x="197" y="166"/>
                  </a:cubicBezTo>
                  <a:cubicBezTo>
                    <a:pt x="188" y="164"/>
                    <a:pt x="188" y="164"/>
                    <a:pt x="188" y="164"/>
                  </a:cubicBezTo>
                  <a:cubicBezTo>
                    <a:pt x="185" y="190"/>
                    <a:pt x="185" y="190"/>
                    <a:pt x="185" y="190"/>
                  </a:cubicBezTo>
                  <a:cubicBezTo>
                    <a:pt x="208" y="194"/>
                    <a:pt x="208" y="194"/>
                    <a:pt x="208" y="194"/>
                  </a:cubicBezTo>
                  <a:cubicBezTo>
                    <a:pt x="211" y="168"/>
                    <a:pt x="211" y="168"/>
                    <a:pt x="211" y="168"/>
                  </a:cubicBezTo>
                  <a:cubicBezTo>
                    <a:pt x="202" y="167"/>
                    <a:pt x="202" y="167"/>
                    <a:pt x="202" y="167"/>
                  </a:cubicBezTo>
                  <a:cubicBezTo>
                    <a:pt x="205" y="147"/>
                    <a:pt x="205" y="147"/>
                    <a:pt x="205" y="147"/>
                  </a:cubicBezTo>
                  <a:cubicBezTo>
                    <a:pt x="213" y="148"/>
                    <a:pt x="213" y="148"/>
                    <a:pt x="213" y="148"/>
                  </a:cubicBezTo>
                  <a:cubicBezTo>
                    <a:pt x="216" y="122"/>
                    <a:pt x="216" y="122"/>
                    <a:pt x="216" y="122"/>
                  </a:cubicBezTo>
                  <a:cubicBezTo>
                    <a:pt x="194" y="119"/>
                    <a:pt x="194" y="119"/>
                    <a:pt x="194" y="119"/>
                  </a:cubicBezTo>
                  <a:cubicBezTo>
                    <a:pt x="193" y="128"/>
                    <a:pt x="193" y="128"/>
                    <a:pt x="193" y="128"/>
                  </a:cubicBezTo>
                  <a:cubicBezTo>
                    <a:pt x="176" y="125"/>
                    <a:pt x="176" y="125"/>
                    <a:pt x="176" y="125"/>
                  </a:cubicBezTo>
                  <a:cubicBezTo>
                    <a:pt x="179" y="103"/>
                    <a:pt x="179" y="103"/>
                    <a:pt x="179" y="103"/>
                  </a:cubicBezTo>
                  <a:cubicBezTo>
                    <a:pt x="188" y="104"/>
                    <a:pt x="188" y="104"/>
                    <a:pt x="188" y="104"/>
                  </a:cubicBezTo>
                  <a:cubicBezTo>
                    <a:pt x="191" y="78"/>
                    <a:pt x="191" y="78"/>
                    <a:pt x="191" y="78"/>
                  </a:cubicBezTo>
                  <a:cubicBezTo>
                    <a:pt x="168" y="75"/>
                    <a:pt x="168" y="75"/>
                    <a:pt x="168" y="75"/>
                  </a:cubicBezTo>
                  <a:cubicBezTo>
                    <a:pt x="166" y="101"/>
                    <a:pt x="166" y="101"/>
                    <a:pt x="166" y="101"/>
                  </a:cubicBezTo>
                  <a:cubicBezTo>
                    <a:pt x="174" y="102"/>
                    <a:pt x="174" y="102"/>
                    <a:pt x="174" y="102"/>
                  </a:cubicBezTo>
                  <a:cubicBezTo>
                    <a:pt x="171" y="125"/>
                    <a:pt x="171" y="125"/>
                    <a:pt x="171" y="125"/>
                  </a:cubicBezTo>
                  <a:cubicBezTo>
                    <a:pt x="155" y="122"/>
                    <a:pt x="155" y="122"/>
                    <a:pt x="155" y="122"/>
                  </a:cubicBezTo>
                  <a:cubicBezTo>
                    <a:pt x="156" y="114"/>
                    <a:pt x="156" y="114"/>
                    <a:pt x="156" y="114"/>
                  </a:cubicBezTo>
                  <a:cubicBezTo>
                    <a:pt x="135" y="110"/>
                    <a:pt x="135" y="110"/>
                    <a:pt x="135" y="110"/>
                  </a:cubicBezTo>
                  <a:cubicBezTo>
                    <a:pt x="132" y="136"/>
                    <a:pt x="132" y="136"/>
                    <a:pt x="132" y="136"/>
                  </a:cubicBezTo>
                  <a:cubicBezTo>
                    <a:pt x="140" y="137"/>
                    <a:pt x="140" y="137"/>
                    <a:pt x="140" y="137"/>
                  </a:cubicBezTo>
                  <a:cubicBezTo>
                    <a:pt x="138" y="157"/>
                    <a:pt x="138" y="157"/>
                    <a:pt x="138" y="157"/>
                  </a:cubicBezTo>
                  <a:lnTo>
                    <a:pt x="129" y="155"/>
                  </a:lnTo>
                  <a:close/>
                </a:path>
              </a:pathLst>
            </a:custGeom>
            <a:grpFill/>
            <a:ln>
              <a:noFill/>
            </a:ln>
          </p:spPr>
          <p:txBody>
            <a:bodyPr/>
            <a:lstStyle/>
            <a:p>
              <a:pPr>
                <a:defRPr/>
              </a:pPr>
              <a:endParaRPr lang="en-US" sz="1350">
                <a:solidFill>
                  <a:srgbClr val="505050"/>
                </a:solidFill>
              </a:endParaRPr>
            </a:p>
          </p:txBody>
        </p:sp>
      </p:grpSp>
      <p:sp>
        <p:nvSpPr>
          <p:cNvPr id="61" name="TextBox 60"/>
          <p:cNvSpPr txBox="1"/>
          <p:nvPr/>
        </p:nvSpPr>
        <p:spPr>
          <a:xfrm>
            <a:off x="7387829" y="2620566"/>
            <a:ext cx="845344" cy="373949"/>
          </a:xfrm>
          <a:prstGeom prst="rect">
            <a:avLst/>
          </a:prstGeom>
          <a:noFill/>
        </p:spPr>
        <p:txBody>
          <a:bodyPr lIns="0" tIns="0" rIns="0" bIns="0">
            <a:spAutoFit/>
          </a:bodyPr>
          <a:lstStyle/>
          <a:p>
            <a:pPr algn="ctr">
              <a:lnSpc>
                <a:spcPct val="90000"/>
              </a:lnSpc>
              <a:defRPr/>
            </a:pPr>
            <a:r>
              <a:rPr lang="en-US" sz="1350" spc="-38" dirty="0"/>
              <a:t>Management Console</a:t>
            </a:r>
          </a:p>
        </p:txBody>
      </p:sp>
      <p:cxnSp>
        <p:nvCxnSpPr>
          <p:cNvPr id="62" name="Elbow Connector 61"/>
          <p:cNvCxnSpPr/>
          <p:nvPr/>
        </p:nvCxnSpPr>
        <p:spPr>
          <a:xfrm flipV="1">
            <a:off x="5653088" y="2821781"/>
            <a:ext cx="1448991" cy="609600"/>
          </a:xfrm>
          <a:prstGeom prst="bentConnector3">
            <a:avLst>
              <a:gd name="adj1" fmla="val 100029"/>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6" name="Group 62"/>
          <p:cNvGrpSpPr>
            <a:grpSpLocks/>
          </p:cNvGrpSpPr>
          <p:nvPr/>
        </p:nvGrpSpPr>
        <p:grpSpPr bwMode="auto">
          <a:xfrm>
            <a:off x="2533650" y="2230041"/>
            <a:ext cx="2494360" cy="1112044"/>
            <a:chOff x="3377042" y="1831148"/>
            <a:chExt cx="3325127" cy="1482183"/>
          </a:xfrm>
        </p:grpSpPr>
        <p:grpSp>
          <p:nvGrpSpPr>
            <p:cNvPr id="53262" name="Group 63"/>
            <p:cNvGrpSpPr>
              <a:grpSpLocks/>
            </p:cNvGrpSpPr>
            <p:nvPr/>
          </p:nvGrpSpPr>
          <p:grpSpPr bwMode="auto">
            <a:xfrm>
              <a:off x="3377042" y="1831148"/>
              <a:ext cx="2949364" cy="1482183"/>
              <a:chOff x="4593674" y="1323065"/>
              <a:chExt cx="2949364" cy="1482183"/>
            </a:xfrm>
          </p:grpSpPr>
          <p:sp>
            <p:nvSpPr>
              <p:cNvPr id="66" name="TextBox 65"/>
              <p:cNvSpPr txBox="1"/>
              <p:nvPr/>
            </p:nvSpPr>
            <p:spPr>
              <a:xfrm>
                <a:off x="4593674" y="2160958"/>
                <a:ext cx="1385602" cy="249207"/>
              </a:xfrm>
              <a:prstGeom prst="rect">
                <a:avLst/>
              </a:prstGeom>
              <a:noFill/>
            </p:spPr>
            <p:txBody>
              <a:bodyPr lIns="0" tIns="0" rIns="0" bIns="0">
                <a:spAutoFit/>
              </a:bodyPr>
              <a:lstStyle/>
              <a:p>
                <a:pPr algn="ctr">
                  <a:lnSpc>
                    <a:spcPct val="90000"/>
                  </a:lnSpc>
                  <a:defRPr/>
                </a:pPr>
                <a:r>
                  <a:rPr lang="en-US" sz="1350" spc="-38" dirty="0"/>
                  <a:t>App Controller</a:t>
                </a:r>
              </a:p>
            </p:txBody>
          </p:sp>
          <p:grpSp>
            <p:nvGrpSpPr>
              <p:cNvPr id="53265" name="Group 66"/>
              <p:cNvGrpSpPr>
                <a:grpSpLocks/>
              </p:cNvGrpSpPr>
              <p:nvPr/>
            </p:nvGrpSpPr>
            <p:grpSpPr bwMode="auto">
              <a:xfrm>
                <a:off x="5109525" y="1323065"/>
                <a:ext cx="2433513" cy="1482183"/>
                <a:chOff x="5119573" y="1343161"/>
                <a:chExt cx="2433513" cy="1482183"/>
              </a:xfrm>
            </p:grpSpPr>
            <p:pic>
              <p:nvPicPr>
                <p:cNvPr id="53266" name="Picture 19"/>
                <p:cNvPicPr>
                  <a:picLocks noChangeAspect="1" noChangeArrowheads="1"/>
                </p:cNvPicPr>
                <p:nvPr/>
              </p:nvPicPr>
              <p:blipFill>
                <a:blip r:embed="rId3" cstate="print">
                  <a:lum bright="-40000"/>
                  <a:extLst>
                    <a:ext uri="{28A0092B-C50C-407E-A947-70E740481C1C}">
                      <a14:useLocalDpi xmlns:a14="http://schemas.microsoft.com/office/drawing/2010/main" val="0"/>
                    </a:ext>
                  </a:extLst>
                </a:blip>
                <a:srcRect/>
                <a:stretch>
                  <a:fillRect/>
                </a:stretch>
              </p:blipFill>
              <p:spPr bwMode="auto">
                <a:xfrm>
                  <a:off x="5119573" y="1343161"/>
                  <a:ext cx="772253" cy="785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9" name="Elbow Connector 68"/>
                <p:cNvCxnSpPr/>
                <p:nvPr/>
              </p:nvCxnSpPr>
              <p:spPr>
                <a:xfrm rot="10800000">
                  <a:off x="5890920" y="1904931"/>
                  <a:ext cx="1661769" cy="920413"/>
                </a:xfrm>
                <a:prstGeom prst="bentConnector3">
                  <a:avLst>
                    <a:gd name="adj1" fmla="val 50000"/>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cxnSp>
          <p:nvCxnSpPr>
            <p:cNvPr id="65" name="Elbow Connector 141"/>
            <p:cNvCxnSpPr/>
            <p:nvPr/>
          </p:nvCxnSpPr>
          <p:spPr>
            <a:xfrm flipH="1">
              <a:off x="4676937" y="2145358"/>
              <a:ext cx="2025232"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212" y="1144191"/>
            <a:ext cx="7634288" cy="479822"/>
          </a:xfrm>
        </p:spPr>
        <p:txBody>
          <a:bodyPr>
            <a:normAutofit fontScale="90000"/>
          </a:bodyPr>
          <a:lstStyle/>
          <a:p>
            <a:pPr>
              <a:defRPr/>
            </a:pPr>
            <a:r>
              <a:rPr lang="en-US" sz="2700" dirty="0"/>
              <a:t>Criteria of VMM</a:t>
            </a:r>
          </a:p>
        </p:txBody>
      </p:sp>
      <p:sp>
        <p:nvSpPr>
          <p:cNvPr id="55299" name="Content Placeholder 2"/>
          <p:cNvSpPr>
            <a:spLocks noGrp="1"/>
          </p:cNvSpPr>
          <p:nvPr>
            <p:ph idx="1"/>
          </p:nvPr>
        </p:nvSpPr>
        <p:spPr>
          <a:xfrm>
            <a:off x="867967" y="1990726"/>
            <a:ext cx="7698581" cy="2422922"/>
          </a:xfrm>
        </p:spPr>
        <p:txBody>
          <a:bodyPr>
            <a:normAutofit lnSpcReduction="10000"/>
          </a:bodyPr>
          <a:lstStyle/>
          <a:p>
            <a:r>
              <a:rPr lang="en-US" altLang="en-US" sz="2100" b="1">
                <a:solidFill>
                  <a:schemeClr val="tx1"/>
                </a:solidFill>
              </a:rPr>
              <a:t>Equivalence – </a:t>
            </a:r>
            <a:r>
              <a:rPr lang="en-US" altLang="en-US" sz="2100">
                <a:solidFill>
                  <a:schemeClr val="tx1"/>
                </a:solidFill>
              </a:rPr>
              <a:t>same behavior as when it is </a:t>
            </a:r>
            <a:r>
              <a:rPr lang="en-US" altLang="en-US" sz="2100">
                <a:solidFill>
                  <a:srgbClr val="FF0000"/>
                </a:solidFill>
              </a:rPr>
              <a:t>executed directly </a:t>
            </a:r>
            <a:r>
              <a:rPr lang="en-US" altLang="en-US" sz="2100">
                <a:solidFill>
                  <a:schemeClr val="tx1"/>
                </a:solidFill>
              </a:rPr>
              <a:t>on the physical host.</a:t>
            </a:r>
          </a:p>
          <a:p>
            <a:r>
              <a:rPr lang="en-US" altLang="en-US" sz="2100" b="1">
                <a:solidFill>
                  <a:schemeClr val="tx1"/>
                </a:solidFill>
              </a:rPr>
              <a:t>Resource control – </a:t>
            </a:r>
            <a:r>
              <a:rPr lang="en-US" altLang="en-US" sz="2100">
                <a:solidFill>
                  <a:schemeClr val="tx1"/>
                </a:solidFill>
              </a:rPr>
              <a:t>it should be in </a:t>
            </a:r>
            <a:r>
              <a:rPr lang="en-US" altLang="en-US" sz="2100">
                <a:solidFill>
                  <a:srgbClr val="FF0000"/>
                </a:solidFill>
              </a:rPr>
              <a:t>complete control of virtualized resources.</a:t>
            </a:r>
          </a:p>
          <a:p>
            <a:r>
              <a:rPr lang="en-US" altLang="en-US" sz="2100" b="1">
                <a:solidFill>
                  <a:schemeClr val="tx1"/>
                </a:solidFill>
              </a:rPr>
              <a:t>Efficiency – </a:t>
            </a:r>
            <a:r>
              <a:rPr lang="en-US" altLang="en-US" sz="2100">
                <a:solidFill>
                  <a:schemeClr val="tx1"/>
                </a:solidFill>
              </a:rPr>
              <a:t>a statistically dominant fraction of the machine instructions should be </a:t>
            </a:r>
            <a:r>
              <a:rPr lang="en-US" altLang="en-US" sz="2100">
                <a:solidFill>
                  <a:srgbClr val="FF0000"/>
                </a:solidFill>
              </a:rPr>
              <a:t>executed without intervention </a:t>
            </a:r>
            <a:r>
              <a:rPr lang="en-US" altLang="en-US" sz="2100">
                <a:solidFill>
                  <a:schemeClr val="tx1"/>
                </a:solidFill>
              </a:rPr>
              <a:t>from the VMM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03410-9E81-4B95-AB44-099FB3EE2272}"/>
              </a:ext>
            </a:extLst>
          </p:cNvPr>
          <p:cNvSpPr>
            <a:spLocks noGrp="1"/>
          </p:cNvSpPr>
          <p:nvPr>
            <p:ph type="title"/>
          </p:nvPr>
        </p:nvSpPr>
        <p:spPr/>
        <p:txBody>
          <a:bodyPr/>
          <a:lstStyle/>
          <a:p>
            <a:r>
              <a:rPr lang="en-IN" dirty="0"/>
              <a:t>Virtual Machine Consolidation</a:t>
            </a:r>
          </a:p>
        </p:txBody>
      </p:sp>
      <p:sp>
        <p:nvSpPr>
          <p:cNvPr id="3" name="Content Placeholder 2">
            <a:extLst>
              <a:ext uri="{FF2B5EF4-FFF2-40B4-BE49-F238E27FC236}">
                <a16:creationId xmlns:a16="http://schemas.microsoft.com/office/drawing/2014/main" id="{BDEA6706-4D73-41BA-9227-D082F36C9256}"/>
              </a:ext>
            </a:extLst>
          </p:cNvPr>
          <p:cNvSpPr>
            <a:spLocks noGrp="1"/>
          </p:cNvSpPr>
          <p:nvPr>
            <p:ph idx="1"/>
          </p:nvPr>
        </p:nvSpPr>
        <p:spPr/>
        <p:txBody>
          <a:bodyPr/>
          <a:lstStyle/>
          <a:p>
            <a:endParaRPr lang="en-IN"/>
          </a:p>
        </p:txBody>
      </p:sp>
      <p:graphicFrame>
        <p:nvGraphicFramePr>
          <p:cNvPr id="4" name="Object 3">
            <a:extLst>
              <a:ext uri="{FF2B5EF4-FFF2-40B4-BE49-F238E27FC236}">
                <a16:creationId xmlns:a16="http://schemas.microsoft.com/office/drawing/2014/main" id="{015A9BCE-A398-4357-9511-18394BF04A60}"/>
              </a:ext>
            </a:extLst>
          </p:cNvPr>
          <p:cNvGraphicFramePr>
            <a:graphicFrameLocks noChangeAspect="1"/>
          </p:cNvGraphicFramePr>
          <p:nvPr>
            <p:extLst>
              <p:ext uri="{D42A27DB-BD31-4B8C-83A1-F6EECF244321}">
                <p14:modId xmlns:p14="http://schemas.microsoft.com/office/powerpoint/2010/main" val="2044491627"/>
              </p:ext>
            </p:extLst>
          </p:nvPr>
        </p:nvGraphicFramePr>
        <p:xfrm>
          <a:off x="1828800" y="2362200"/>
          <a:ext cx="5616575" cy="3070225"/>
        </p:xfrm>
        <a:graphic>
          <a:graphicData uri="http://schemas.openxmlformats.org/presentationml/2006/ole">
            <mc:AlternateContent xmlns:mc="http://schemas.openxmlformats.org/markup-compatibility/2006">
              <mc:Choice xmlns:v="urn:schemas-microsoft-com:vml" Requires="v">
                <p:oleObj spid="_x0000_s2084" name="Bitmap Image" r:id="rId3" imgW="5616000" imgH="3070800" progId="Paint.Picture">
                  <p:embed/>
                </p:oleObj>
              </mc:Choice>
              <mc:Fallback>
                <p:oleObj name="Bitmap Image" r:id="rId3" imgW="5616000" imgH="3070800" progId="Paint.Picture">
                  <p:embed/>
                  <p:pic>
                    <p:nvPicPr>
                      <p:cNvPr id="0" name=""/>
                      <p:cNvPicPr/>
                      <p:nvPr/>
                    </p:nvPicPr>
                    <p:blipFill>
                      <a:blip r:embed="rId4"/>
                      <a:stretch>
                        <a:fillRect/>
                      </a:stretch>
                    </p:blipFill>
                    <p:spPr>
                      <a:xfrm>
                        <a:off x="1828800" y="2362200"/>
                        <a:ext cx="5616575" cy="3070225"/>
                      </a:xfrm>
                      <a:prstGeom prst="rect">
                        <a:avLst/>
                      </a:prstGeom>
                    </p:spPr>
                  </p:pic>
                </p:oleObj>
              </mc:Fallback>
            </mc:AlternateContent>
          </a:graphicData>
        </a:graphic>
      </p:graphicFrame>
    </p:spTree>
    <p:extLst>
      <p:ext uri="{BB962C8B-B14F-4D97-AF65-F5344CB8AC3E}">
        <p14:creationId xmlns:p14="http://schemas.microsoft.com/office/powerpoint/2010/main" val="3902473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49FBA-7DF1-4A79-98C2-37C6647F87A0}"/>
              </a:ext>
            </a:extLst>
          </p:cNvPr>
          <p:cNvSpPr>
            <a:spLocks noGrp="1"/>
          </p:cNvSpPr>
          <p:nvPr>
            <p:ph type="title"/>
          </p:nvPr>
        </p:nvSpPr>
        <p:spPr/>
        <p:txBody>
          <a:bodyPr/>
          <a:lstStyle/>
          <a:p>
            <a:r>
              <a:rPr lang="en-IN" dirty="0"/>
              <a:t>Approaches to virtualization</a:t>
            </a:r>
          </a:p>
        </p:txBody>
      </p:sp>
      <p:graphicFrame>
        <p:nvGraphicFramePr>
          <p:cNvPr id="4" name="Object 3">
            <a:extLst>
              <a:ext uri="{FF2B5EF4-FFF2-40B4-BE49-F238E27FC236}">
                <a16:creationId xmlns:a16="http://schemas.microsoft.com/office/drawing/2014/main" id="{18ACFF2A-ABDE-4CB3-8DE4-D2AB8EE38501}"/>
              </a:ext>
            </a:extLst>
          </p:cNvPr>
          <p:cNvGraphicFramePr>
            <a:graphicFrameLocks noChangeAspect="1"/>
          </p:cNvGraphicFramePr>
          <p:nvPr>
            <p:extLst>
              <p:ext uri="{D42A27DB-BD31-4B8C-83A1-F6EECF244321}">
                <p14:modId xmlns:p14="http://schemas.microsoft.com/office/powerpoint/2010/main" val="3397324394"/>
              </p:ext>
            </p:extLst>
          </p:nvPr>
        </p:nvGraphicFramePr>
        <p:xfrm>
          <a:off x="1003036" y="1600200"/>
          <a:ext cx="7759963" cy="4419600"/>
        </p:xfrm>
        <a:graphic>
          <a:graphicData uri="http://schemas.openxmlformats.org/presentationml/2006/ole">
            <mc:AlternateContent xmlns:mc="http://schemas.openxmlformats.org/markup-compatibility/2006">
              <mc:Choice xmlns:v="urn:schemas-microsoft-com:vml" Requires="v">
                <p:oleObj spid="_x0000_s3108" name="Bitmap Image" r:id="rId3" imgW="5501520" imgH="2964240" progId="Paint.Picture">
                  <p:embed/>
                </p:oleObj>
              </mc:Choice>
              <mc:Fallback>
                <p:oleObj name="Bitmap Image" r:id="rId3" imgW="5501520" imgH="2964240" progId="Paint.Picture">
                  <p:embed/>
                  <p:pic>
                    <p:nvPicPr>
                      <p:cNvPr id="0" name=""/>
                      <p:cNvPicPr/>
                      <p:nvPr/>
                    </p:nvPicPr>
                    <p:blipFill>
                      <a:blip r:embed="rId4"/>
                      <a:stretch>
                        <a:fillRect/>
                      </a:stretch>
                    </p:blipFill>
                    <p:spPr>
                      <a:xfrm>
                        <a:off x="1003036" y="1600200"/>
                        <a:ext cx="7759963" cy="4419600"/>
                      </a:xfrm>
                      <a:prstGeom prst="rect">
                        <a:avLst/>
                      </a:prstGeom>
                    </p:spPr>
                  </p:pic>
                </p:oleObj>
              </mc:Fallback>
            </mc:AlternateContent>
          </a:graphicData>
        </a:graphic>
      </p:graphicFrame>
    </p:spTree>
    <p:extLst>
      <p:ext uri="{BB962C8B-B14F-4D97-AF65-F5344CB8AC3E}">
        <p14:creationId xmlns:p14="http://schemas.microsoft.com/office/powerpoint/2010/main" val="458977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7A408008-9066-44BE-BA38-9F7539836AE1}"/>
              </a:ext>
            </a:extLst>
          </p:cNvPr>
          <p:cNvSpPr>
            <a:spLocks noGrp="1"/>
          </p:cNvSpPr>
          <p:nvPr>
            <p:ph type="title"/>
          </p:nvPr>
        </p:nvSpPr>
        <p:spPr>
          <a:xfrm>
            <a:off x="1752600" y="76200"/>
            <a:ext cx="7239000" cy="1143000"/>
          </a:xfrm>
        </p:spPr>
        <p:txBody>
          <a:bodyPr/>
          <a:lstStyle/>
          <a:p>
            <a:pPr eaLnBrk="1" hangingPunct="1"/>
            <a:r>
              <a:rPr lang="en-US" altLang="en-US"/>
              <a:t>Virtualization</a:t>
            </a:r>
          </a:p>
        </p:txBody>
      </p:sp>
      <p:sp>
        <p:nvSpPr>
          <p:cNvPr id="15363" name="Content Placeholder 2">
            <a:extLst>
              <a:ext uri="{FF2B5EF4-FFF2-40B4-BE49-F238E27FC236}">
                <a16:creationId xmlns:a16="http://schemas.microsoft.com/office/drawing/2014/main" id="{53F8A1C3-EA88-4EBC-93F0-722931C052DA}"/>
              </a:ext>
            </a:extLst>
          </p:cNvPr>
          <p:cNvSpPr>
            <a:spLocks noGrp="1"/>
          </p:cNvSpPr>
          <p:nvPr>
            <p:ph idx="1"/>
          </p:nvPr>
        </p:nvSpPr>
        <p:spPr>
          <a:xfrm>
            <a:off x="457200" y="1262063"/>
            <a:ext cx="8229600" cy="4830762"/>
          </a:xfrm>
        </p:spPr>
        <p:txBody>
          <a:bodyPr/>
          <a:lstStyle/>
          <a:p>
            <a:pPr eaLnBrk="1" hangingPunct="1"/>
            <a:r>
              <a:rPr lang="en-US" altLang="en-US" sz="2400" dirty="0"/>
              <a:t>Implement on Virtual Machines (VMs): </a:t>
            </a:r>
          </a:p>
          <a:p>
            <a:pPr lvl="1" eaLnBrk="1" hangingPunct="1"/>
            <a:r>
              <a:rPr lang="en-US" altLang="en-US" sz="2000" dirty="0"/>
              <a:t>Abstraction of a physical host machine</a:t>
            </a:r>
          </a:p>
          <a:p>
            <a:pPr lvl="1"/>
            <a:r>
              <a:rPr lang="en-US" altLang="en-US" dirty="0"/>
              <a:t>Resource  (e.g. CPU, memory share),</a:t>
            </a:r>
          </a:p>
          <a:p>
            <a:pPr lvl="1"/>
            <a:r>
              <a:rPr lang="en-US" altLang="en-US" dirty="0"/>
              <a:t>Software configuration (e.g. O/S, provided services). </a:t>
            </a:r>
          </a:p>
          <a:p>
            <a:pPr lvl="1" eaLnBrk="1" hangingPunct="1"/>
            <a:r>
              <a:rPr lang="en-US" altLang="en-US" sz="2000" dirty="0"/>
              <a:t>Hypervisor intercepts and emulates instructions from VMs, and allows management of VMs,</a:t>
            </a:r>
          </a:p>
          <a:p>
            <a:pPr lvl="1" eaLnBrk="1" hangingPunct="1"/>
            <a:r>
              <a:rPr lang="en-US" altLang="en-US" sz="2000" dirty="0"/>
              <a:t>VMWare, Xen, etc.</a:t>
            </a:r>
          </a:p>
        </p:txBody>
      </p:sp>
      <p:grpSp>
        <p:nvGrpSpPr>
          <p:cNvPr id="2" name="Group 23">
            <a:extLst>
              <a:ext uri="{FF2B5EF4-FFF2-40B4-BE49-F238E27FC236}">
                <a16:creationId xmlns:a16="http://schemas.microsoft.com/office/drawing/2014/main" id="{81FF41E2-C924-47EF-9535-0BAEB9B65604}"/>
              </a:ext>
            </a:extLst>
          </p:cNvPr>
          <p:cNvGrpSpPr>
            <a:grpSpLocks/>
          </p:cNvGrpSpPr>
          <p:nvPr/>
        </p:nvGrpSpPr>
        <p:grpSpPr bwMode="auto">
          <a:xfrm>
            <a:off x="7013575" y="4710113"/>
            <a:ext cx="1879600" cy="1671637"/>
            <a:chOff x="5638800" y="1676400"/>
            <a:chExt cx="2975327" cy="2615193"/>
          </a:xfrm>
        </p:grpSpPr>
        <p:sp>
          <p:nvSpPr>
            <p:cNvPr id="9221" name="Rounded Rectangle 12">
              <a:extLst>
                <a:ext uri="{FF2B5EF4-FFF2-40B4-BE49-F238E27FC236}">
                  <a16:creationId xmlns:a16="http://schemas.microsoft.com/office/drawing/2014/main" id="{FF3CCEC0-9D59-4460-9FE6-B77077404F3B}"/>
                </a:ext>
              </a:extLst>
            </p:cNvPr>
            <p:cNvSpPr>
              <a:spLocks noChangeArrowheads="1"/>
            </p:cNvSpPr>
            <p:nvPr/>
          </p:nvSpPr>
          <p:spPr bwMode="auto">
            <a:xfrm>
              <a:off x="5638800" y="3276600"/>
              <a:ext cx="2895600" cy="457200"/>
            </a:xfrm>
            <a:prstGeom prst="roundRect">
              <a:avLst>
                <a:gd name="adj" fmla="val 16667"/>
              </a:avLst>
            </a:prstGeom>
            <a:solidFill>
              <a:srgbClr val="FFCC99"/>
            </a:solidFill>
            <a:ln w="9525">
              <a:solidFill>
                <a:schemeClr val="bg2"/>
              </a:solidFill>
              <a:round/>
              <a:headEnd/>
              <a:tailEnd/>
            </a:ln>
          </p:spPr>
          <p:txBody>
            <a:bodyPr anchor="ctr"/>
            <a:lstStyle>
              <a:lvl1pPr eaLnBrk="0" hangingPunct="0">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algn="ctr" eaLnBrk="1" hangingPunct="1"/>
              <a:r>
                <a:rPr lang="en-US" altLang="en-US" sz="1400">
                  <a:solidFill>
                    <a:srgbClr val="C00000"/>
                  </a:solidFill>
                </a:rPr>
                <a:t>Hardware</a:t>
              </a:r>
            </a:p>
          </p:txBody>
        </p:sp>
        <p:sp>
          <p:nvSpPr>
            <p:cNvPr id="9222" name="Rounded Rectangle 13">
              <a:extLst>
                <a:ext uri="{FF2B5EF4-FFF2-40B4-BE49-F238E27FC236}">
                  <a16:creationId xmlns:a16="http://schemas.microsoft.com/office/drawing/2014/main" id="{42B6FD11-029E-4185-BA78-F7A1366FD1FC}"/>
                </a:ext>
              </a:extLst>
            </p:cNvPr>
            <p:cNvSpPr>
              <a:spLocks noChangeArrowheads="1"/>
            </p:cNvSpPr>
            <p:nvPr/>
          </p:nvSpPr>
          <p:spPr bwMode="auto">
            <a:xfrm>
              <a:off x="5638800" y="2209800"/>
              <a:ext cx="914400" cy="457200"/>
            </a:xfrm>
            <a:prstGeom prst="roundRect">
              <a:avLst>
                <a:gd name="adj" fmla="val 16667"/>
              </a:avLst>
            </a:prstGeom>
            <a:solidFill>
              <a:srgbClr val="CCFF99"/>
            </a:solidFill>
            <a:ln w="9525">
              <a:solidFill>
                <a:schemeClr val="bg2"/>
              </a:solidFill>
              <a:round/>
              <a:headEnd/>
              <a:tailEnd/>
            </a:ln>
          </p:spPr>
          <p:txBody>
            <a:bodyPr anchor="ctr"/>
            <a:lstStyle>
              <a:lvl1pPr eaLnBrk="0" hangingPunct="0">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algn="ctr" eaLnBrk="1" hangingPunct="1"/>
              <a:r>
                <a:rPr lang="en-US" altLang="en-US" sz="1400">
                  <a:solidFill>
                    <a:srgbClr val="C00000"/>
                  </a:solidFill>
                </a:rPr>
                <a:t>OS</a:t>
              </a:r>
            </a:p>
          </p:txBody>
        </p:sp>
        <p:sp>
          <p:nvSpPr>
            <p:cNvPr id="9223" name="Rounded Rectangle 14">
              <a:extLst>
                <a:ext uri="{FF2B5EF4-FFF2-40B4-BE49-F238E27FC236}">
                  <a16:creationId xmlns:a16="http://schemas.microsoft.com/office/drawing/2014/main" id="{70E05B2F-D9C3-419C-AF25-9DD440E0B887}"/>
                </a:ext>
              </a:extLst>
            </p:cNvPr>
            <p:cNvSpPr>
              <a:spLocks noChangeArrowheads="1"/>
            </p:cNvSpPr>
            <p:nvPr/>
          </p:nvSpPr>
          <p:spPr bwMode="auto">
            <a:xfrm>
              <a:off x="5638800" y="1676400"/>
              <a:ext cx="914400" cy="457201"/>
            </a:xfrm>
            <a:prstGeom prst="roundRect">
              <a:avLst>
                <a:gd name="adj" fmla="val 16667"/>
              </a:avLst>
            </a:prstGeom>
            <a:solidFill>
              <a:schemeClr val="accent1"/>
            </a:solidFill>
            <a:ln w="9525">
              <a:solidFill>
                <a:schemeClr val="bg2"/>
              </a:solidFill>
              <a:round/>
              <a:headEnd/>
              <a:tailEnd/>
            </a:ln>
          </p:spPr>
          <p:txBody>
            <a:bodyPr anchor="ctr"/>
            <a:lstStyle>
              <a:lvl1pPr eaLnBrk="0" hangingPunct="0">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algn="ctr" eaLnBrk="1" hangingPunct="1"/>
              <a:r>
                <a:rPr lang="en-US" altLang="en-US" sz="1400">
                  <a:solidFill>
                    <a:srgbClr val="C00000"/>
                  </a:solidFill>
                </a:rPr>
                <a:t>App</a:t>
              </a:r>
            </a:p>
          </p:txBody>
        </p:sp>
        <p:sp>
          <p:nvSpPr>
            <p:cNvPr id="9224" name="Rounded Rectangle 15">
              <a:extLst>
                <a:ext uri="{FF2B5EF4-FFF2-40B4-BE49-F238E27FC236}">
                  <a16:creationId xmlns:a16="http://schemas.microsoft.com/office/drawing/2014/main" id="{24073D01-B927-4D25-B80B-7FA3ACD1C34B}"/>
                </a:ext>
              </a:extLst>
            </p:cNvPr>
            <p:cNvSpPr>
              <a:spLocks noChangeArrowheads="1"/>
            </p:cNvSpPr>
            <p:nvPr/>
          </p:nvSpPr>
          <p:spPr bwMode="auto">
            <a:xfrm>
              <a:off x="6629400" y="1676400"/>
              <a:ext cx="914400" cy="457200"/>
            </a:xfrm>
            <a:prstGeom prst="roundRect">
              <a:avLst>
                <a:gd name="adj" fmla="val 16667"/>
              </a:avLst>
            </a:prstGeom>
            <a:solidFill>
              <a:schemeClr val="accent1"/>
            </a:solidFill>
            <a:ln w="9525">
              <a:solidFill>
                <a:schemeClr val="bg2"/>
              </a:solidFill>
              <a:round/>
              <a:headEnd/>
              <a:tailEnd/>
            </a:ln>
          </p:spPr>
          <p:txBody>
            <a:bodyPr anchor="ctr"/>
            <a:lstStyle>
              <a:lvl1pPr eaLnBrk="0" hangingPunct="0">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algn="ctr" eaLnBrk="1" hangingPunct="1"/>
              <a:r>
                <a:rPr lang="en-US" altLang="en-US" sz="1400">
                  <a:solidFill>
                    <a:srgbClr val="C00000"/>
                  </a:solidFill>
                </a:rPr>
                <a:t>App</a:t>
              </a:r>
            </a:p>
          </p:txBody>
        </p:sp>
        <p:sp>
          <p:nvSpPr>
            <p:cNvPr id="9225" name="Rounded Rectangle 16">
              <a:extLst>
                <a:ext uri="{FF2B5EF4-FFF2-40B4-BE49-F238E27FC236}">
                  <a16:creationId xmlns:a16="http://schemas.microsoft.com/office/drawing/2014/main" id="{BF0DC8C4-58A9-40CD-AEB0-18F30625ACEF}"/>
                </a:ext>
              </a:extLst>
            </p:cNvPr>
            <p:cNvSpPr>
              <a:spLocks noChangeArrowheads="1"/>
            </p:cNvSpPr>
            <p:nvPr/>
          </p:nvSpPr>
          <p:spPr bwMode="auto">
            <a:xfrm>
              <a:off x="7620000" y="1676400"/>
              <a:ext cx="914400" cy="457200"/>
            </a:xfrm>
            <a:prstGeom prst="roundRect">
              <a:avLst>
                <a:gd name="adj" fmla="val 16667"/>
              </a:avLst>
            </a:prstGeom>
            <a:solidFill>
              <a:schemeClr val="accent1"/>
            </a:solidFill>
            <a:ln w="9525">
              <a:solidFill>
                <a:schemeClr val="bg2"/>
              </a:solidFill>
              <a:round/>
              <a:headEnd/>
              <a:tailEnd/>
            </a:ln>
          </p:spPr>
          <p:txBody>
            <a:bodyPr anchor="ctr"/>
            <a:lstStyle>
              <a:lvl1pPr eaLnBrk="0" hangingPunct="0">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algn="ctr" eaLnBrk="1" hangingPunct="1"/>
              <a:r>
                <a:rPr lang="en-US" altLang="en-US" sz="1400">
                  <a:solidFill>
                    <a:srgbClr val="C00000"/>
                  </a:solidFill>
                </a:rPr>
                <a:t>App</a:t>
              </a:r>
            </a:p>
          </p:txBody>
        </p:sp>
        <p:sp>
          <p:nvSpPr>
            <p:cNvPr id="9226" name="Rounded Rectangle 17">
              <a:extLst>
                <a:ext uri="{FF2B5EF4-FFF2-40B4-BE49-F238E27FC236}">
                  <a16:creationId xmlns:a16="http://schemas.microsoft.com/office/drawing/2014/main" id="{465114EC-96BE-4FEA-AC30-E5050439216F}"/>
                </a:ext>
              </a:extLst>
            </p:cNvPr>
            <p:cNvSpPr>
              <a:spLocks noChangeArrowheads="1"/>
            </p:cNvSpPr>
            <p:nvPr/>
          </p:nvSpPr>
          <p:spPr bwMode="auto">
            <a:xfrm>
              <a:off x="5638800" y="2743200"/>
              <a:ext cx="2895600" cy="457200"/>
            </a:xfrm>
            <a:prstGeom prst="roundRect">
              <a:avLst>
                <a:gd name="adj" fmla="val 16667"/>
              </a:avLst>
            </a:prstGeom>
            <a:solidFill>
              <a:srgbClr val="CC99FF"/>
            </a:solidFill>
            <a:ln w="9525">
              <a:solidFill>
                <a:schemeClr val="bg2"/>
              </a:solidFill>
              <a:round/>
              <a:headEnd/>
              <a:tailEnd/>
            </a:ln>
          </p:spPr>
          <p:txBody>
            <a:bodyPr anchor="ctr"/>
            <a:lstStyle>
              <a:lvl1pPr eaLnBrk="0" hangingPunct="0">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algn="ctr" eaLnBrk="1" hangingPunct="1"/>
              <a:r>
                <a:rPr lang="en-US" altLang="en-US" sz="1400">
                  <a:solidFill>
                    <a:srgbClr val="C00000"/>
                  </a:solidFill>
                </a:rPr>
                <a:t>Hypervisor</a:t>
              </a:r>
            </a:p>
          </p:txBody>
        </p:sp>
        <p:sp>
          <p:nvSpPr>
            <p:cNvPr id="9227" name="Rounded Rectangle 18">
              <a:extLst>
                <a:ext uri="{FF2B5EF4-FFF2-40B4-BE49-F238E27FC236}">
                  <a16:creationId xmlns:a16="http://schemas.microsoft.com/office/drawing/2014/main" id="{9ECA07EA-B100-444C-A670-157A39D03D29}"/>
                </a:ext>
              </a:extLst>
            </p:cNvPr>
            <p:cNvSpPr>
              <a:spLocks noChangeArrowheads="1"/>
            </p:cNvSpPr>
            <p:nvPr/>
          </p:nvSpPr>
          <p:spPr bwMode="auto">
            <a:xfrm>
              <a:off x="6629400" y="2209800"/>
              <a:ext cx="914400" cy="457200"/>
            </a:xfrm>
            <a:prstGeom prst="roundRect">
              <a:avLst>
                <a:gd name="adj" fmla="val 16667"/>
              </a:avLst>
            </a:prstGeom>
            <a:solidFill>
              <a:srgbClr val="CCFF99"/>
            </a:solidFill>
            <a:ln w="9525">
              <a:solidFill>
                <a:schemeClr val="bg2"/>
              </a:solidFill>
              <a:round/>
              <a:headEnd/>
              <a:tailEnd/>
            </a:ln>
          </p:spPr>
          <p:txBody>
            <a:bodyPr anchor="ctr"/>
            <a:lstStyle>
              <a:lvl1pPr eaLnBrk="0" hangingPunct="0">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algn="ctr" eaLnBrk="1" hangingPunct="1"/>
              <a:r>
                <a:rPr lang="en-US" altLang="en-US" sz="1400">
                  <a:solidFill>
                    <a:srgbClr val="C00000"/>
                  </a:solidFill>
                </a:rPr>
                <a:t>OS</a:t>
              </a:r>
            </a:p>
          </p:txBody>
        </p:sp>
        <p:sp>
          <p:nvSpPr>
            <p:cNvPr id="9228" name="Rounded Rectangle 19">
              <a:extLst>
                <a:ext uri="{FF2B5EF4-FFF2-40B4-BE49-F238E27FC236}">
                  <a16:creationId xmlns:a16="http://schemas.microsoft.com/office/drawing/2014/main" id="{2F3556B6-1E3E-43D5-816F-7B9E1F5D8B44}"/>
                </a:ext>
              </a:extLst>
            </p:cNvPr>
            <p:cNvSpPr>
              <a:spLocks noChangeArrowheads="1"/>
            </p:cNvSpPr>
            <p:nvPr/>
          </p:nvSpPr>
          <p:spPr bwMode="auto">
            <a:xfrm>
              <a:off x="7620000" y="2209800"/>
              <a:ext cx="914400" cy="457200"/>
            </a:xfrm>
            <a:prstGeom prst="roundRect">
              <a:avLst>
                <a:gd name="adj" fmla="val 16667"/>
              </a:avLst>
            </a:prstGeom>
            <a:solidFill>
              <a:srgbClr val="CCFF99"/>
            </a:solidFill>
            <a:ln w="9525">
              <a:solidFill>
                <a:schemeClr val="bg2"/>
              </a:solidFill>
              <a:round/>
              <a:headEnd/>
              <a:tailEnd/>
            </a:ln>
          </p:spPr>
          <p:txBody>
            <a:bodyPr anchor="ctr"/>
            <a:lstStyle>
              <a:lvl1pPr eaLnBrk="0" hangingPunct="0">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algn="ctr" eaLnBrk="1" hangingPunct="1"/>
              <a:r>
                <a:rPr lang="en-US" altLang="en-US" sz="1400">
                  <a:solidFill>
                    <a:srgbClr val="C00000"/>
                  </a:solidFill>
                </a:rPr>
                <a:t>OS</a:t>
              </a:r>
            </a:p>
          </p:txBody>
        </p:sp>
        <p:sp>
          <p:nvSpPr>
            <p:cNvPr id="9229" name="TextBox 21">
              <a:extLst>
                <a:ext uri="{FF2B5EF4-FFF2-40B4-BE49-F238E27FC236}">
                  <a16:creationId xmlns:a16="http://schemas.microsoft.com/office/drawing/2014/main" id="{C8622B46-A096-4D7F-849A-712A1EA023E4}"/>
                </a:ext>
              </a:extLst>
            </p:cNvPr>
            <p:cNvSpPr txBox="1">
              <a:spLocks noChangeArrowheads="1"/>
            </p:cNvSpPr>
            <p:nvPr/>
          </p:nvSpPr>
          <p:spPr bwMode="auto">
            <a:xfrm>
              <a:off x="5999309" y="3810001"/>
              <a:ext cx="2614818" cy="481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r>
                <a:rPr lang="en-US" altLang="en-US" sz="1400">
                  <a:solidFill>
                    <a:srgbClr val="C00000"/>
                  </a:solidFill>
                </a:rPr>
                <a:t>Virtualized Stack</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nodeType="clickEffect">
                                  <p:stCondLst>
                                    <p:cond delay="0"/>
                                  </p:stCondLst>
                                  <p:childTnLst>
                                    <p:set>
                                      <p:cBhvr>
                                        <p:cTn id="11" dur="1" fill="hold">
                                          <p:stCondLst>
                                            <p:cond delay="0"/>
                                          </p:stCondLst>
                                        </p:cTn>
                                        <p:tgtEl>
                                          <p:spTgt spid="15363">
                                            <p:txEl>
                                              <p:pRg st="0" end="0"/>
                                            </p:txEl>
                                          </p:spTgt>
                                        </p:tgtEl>
                                        <p:attrNameLst>
                                          <p:attrName>style.visibility</p:attrName>
                                        </p:attrNameLst>
                                      </p:cBhvr>
                                      <p:to>
                                        <p:strVal val="visible"/>
                                      </p:to>
                                    </p:set>
                                    <p:animEffect transition="in" filter="randombar(horizontal)">
                                      <p:cBhvr>
                                        <p:cTn id="12" dur="500"/>
                                        <p:tgtEl>
                                          <p:spTgt spid="15363">
                                            <p:txEl>
                                              <p:pRg st="0" end="0"/>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15363">
                                            <p:txEl>
                                              <p:pRg st="1" end="1"/>
                                            </p:txEl>
                                          </p:spTgt>
                                        </p:tgtEl>
                                        <p:attrNameLst>
                                          <p:attrName>style.visibility</p:attrName>
                                        </p:attrNameLst>
                                      </p:cBhvr>
                                      <p:to>
                                        <p:strVal val="visible"/>
                                      </p:to>
                                    </p:set>
                                    <p:animEffect transition="in" filter="randombar(horizontal)">
                                      <p:cBhvr>
                                        <p:cTn id="15" dur="500"/>
                                        <p:tgtEl>
                                          <p:spTgt spid="15363">
                                            <p:txEl>
                                              <p:pRg st="1" end="1"/>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15363">
                                            <p:txEl>
                                              <p:pRg st="2" end="2"/>
                                            </p:txEl>
                                          </p:spTgt>
                                        </p:tgtEl>
                                        <p:attrNameLst>
                                          <p:attrName>style.visibility</p:attrName>
                                        </p:attrNameLst>
                                      </p:cBhvr>
                                      <p:to>
                                        <p:strVal val="visible"/>
                                      </p:to>
                                    </p:set>
                                    <p:animEffect transition="in" filter="randombar(horizontal)">
                                      <p:cBhvr>
                                        <p:cTn id="18" dur="500"/>
                                        <p:tgtEl>
                                          <p:spTgt spid="15363">
                                            <p:txEl>
                                              <p:pRg st="2" end="2"/>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15363">
                                            <p:txEl>
                                              <p:pRg st="3" end="3"/>
                                            </p:txEl>
                                          </p:spTgt>
                                        </p:tgtEl>
                                        <p:attrNameLst>
                                          <p:attrName>style.visibility</p:attrName>
                                        </p:attrNameLst>
                                      </p:cBhvr>
                                      <p:to>
                                        <p:strVal val="visible"/>
                                      </p:to>
                                    </p:set>
                                    <p:animEffect transition="in" filter="randombar(horizontal)">
                                      <p:cBhvr>
                                        <p:cTn id="21" dur="500"/>
                                        <p:tgtEl>
                                          <p:spTgt spid="15363">
                                            <p:txEl>
                                              <p:pRg st="3" end="3"/>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15363">
                                            <p:txEl>
                                              <p:pRg st="4" end="4"/>
                                            </p:txEl>
                                          </p:spTgt>
                                        </p:tgtEl>
                                        <p:attrNameLst>
                                          <p:attrName>style.visibility</p:attrName>
                                        </p:attrNameLst>
                                      </p:cBhvr>
                                      <p:to>
                                        <p:strVal val="visible"/>
                                      </p:to>
                                    </p:set>
                                    <p:animEffect transition="in" filter="randombar(horizontal)">
                                      <p:cBhvr>
                                        <p:cTn id="24" dur="500"/>
                                        <p:tgtEl>
                                          <p:spTgt spid="15363">
                                            <p:txEl>
                                              <p:pRg st="4" end="4"/>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15363">
                                            <p:txEl>
                                              <p:pRg st="5" end="5"/>
                                            </p:txEl>
                                          </p:spTgt>
                                        </p:tgtEl>
                                        <p:attrNameLst>
                                          <p:attrName>style.visibility</p:attrName>
                                        </p:attrNameLst>
                                      </p:cBhvr>
                                      <p:to>
                                        <p:strVal val="visible"/>
                                      </p:to>
                                    </p:set>
                                    <p:animEffect transition="in" filter="randombar(horizontal)">
                                      <p:cBhvr>
                                        <p:cTn id="27" dur="500"/>
                                        <p:tgtEl>
                                          <p:spTgt spid="1536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
            <a:extLst>
              <a:ext uri="{FF2B5EF4-FFF2-40B4-BE49-F238E27FC236}">
                <a16:creationId xmlns:a16="http://schemas.microsoft.com/office/drawing/2014/main" id="{BA03B09D-2F42-41BE-904F-5E900C9F62E4}"/>
              </a:ext>
            </a:extLst>
          </p:cNvPr>
          <p:cNvSpPr>
            <a:spLocks noGrp="1" noChangeArrowheads="1"/>
          </p:cNvSpPr>
          <p:nvPr>
            <p:ph type="title"/>
          </p:nvPr>
        </p:nvSpPr>
        <p:spPr>
          <a:xfrm>
            <a:off x="1752600" y="76200"/>
            <a:ext cx="7239000" cy="1143000"/>
          </a:xfrm>
        </p:spPr>
        <p:txBody>
          <a:bodyPr/>
          <a:lstStyle/>
          <a:p>
            <a:pPr eaLnBrk="1" hangingPunct="1"/>
            <a:r>
              <a:rPr lang="en-GB" altLang="en-US"/>
              <a:t>Virtual Machines</a:t>
            </a:r>
          </a:p>
        </p:txBody>
      </p:sp>
      <p:sp>
        <p:nvSpPr>
          <p:cNvPr id="10243" name="Rectangle 2">
            <a:extLst>
              <a:ext uri="{FF2B5EF4-FFF2-40B4-BE49-F238E27FC236}">
                <a16:creationId xmlns:a16="http://schemas.microsoft.com/office/drawing/2014/main" id="{6C71A1FE-B48E-4C44-9FE4-4183A81CA4EA}"/>
              </a:ext>
            </a:extLst>
          </p:cNvPr>
          <p:cNvSpPr>
            <a:spLocks noGrp="1" noChangeArrowheads="1"/>
          </p:cNvSpPr>
          <p:nvPr>
            <p:ph idx="1"/>
          </p:nvPr>
        </p:nvSpPr>
        <p:spPr>
          <a:xfrm>
            <a:off x="457200" y="1295400"/>
            <a:ext cx="8229600" cy="4830763"/>
          </a:xfrm>
        </p:spPr>
        <p:txBody>
          <a:bodyPr/>
          <a:lstStyle/>
          <a:p>
            <a:pPr eaLnBrk="1" hangingPunct="1"/>
            <a:r>
              <a:rPr lang="en-GB" altLang="en-US" dirty="0"/>
              <a:t>VM technology allows </a:t>
            </a:r>
            <a:r>
              <a:rPr lang="en-GB" altLang="en-US" dirty="0">
                <a:solidFill>
                  <a:srgbClr val="FF0000"/>
                </a:solidFill>
              </a:rPr>
              <a:t>multiple virtual machines </a:t>
            </a:r>
            <a:r>
              <a:rPr lang="en-GB" altLang="en-US" dirty="0"/>
              <a:t>to run on a single physical machine.</a:t>
            </a:r>
          </a:p>
        </p:txBody>
      </p:sp>
      <p:sp>
        <p:nvSpPr>
          <p:cNvPr id="10244" name="Rectangle 3">
            <a:extLst>
              <a:ext uri="{FF2B5EF4-FFF2-40B4-BE49-F238E27FC236}">
                <a16:creationId xmlns:a16="http://schemas.microsoft.com/office/drawing/2014/main" id="{9877C692-CA7F-4F32-9E66-E98BFB17341F}"/>
              </a:ext>
            </a:extLst>
          </p:cNvPr>
          <p:cNvSpPr>
            <a:spLocks noChangeArrowheads="1"/>
          </p:cNvSpPr>
          <p:nvPr/>
        </p:nvSpPr>
        <p:spPr bwMode="auto">
          <a:xfrm>
            <a:off x="828675" y="4764088"/>
            <a:ext cx="5029200" cy="381000"/>
          </a:xfrm>
          <a:prstGeom prst="rect">
            <a:avLst/>
          </a:prstGeom>
          <a:solidFill>
            <a:srgbClr val="00CCFF"/>
          </a:solidFill>
          <a:ln w="12600">
            <a:solidFill>
              <a:srgbClr val="000000"/>
            </a:solidFill>
            <a:miter lim="800000"/>
            <a:headEnd/>
            <a:tailEnd/>
          </a:ln>
        </p:spPr>
        <p:txBody>
          <a:bodyPr wrap="none" lIns="90000" tIns="46800" rIns="90000" bIns="4680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9pPr>
          </a:lstStyle>
          <a:p>
            <a:pPr algn="ctr" eaLnBrk="1" hangingPunct="1">
              <a:lnSpc>
                <a:spcPct val="102000"/>
              </a:lnSpc>
            </a:pPr>
            <a:r>
              <a:rPr lang="en-GB" altLang="en-US" sz="1600">
                <a:solidFill>
                  <a:srgbClr val="000000"/>
                </a:solidFill>
                <a:cs typeface="Arial" panose="020B0604020202020204" pitchFamily="34" charset="0"/>
              </a:rPr>
              <a:t>Hardware</a:t>
            </a:r>
          </a:p>
        </p:txBody>
      </p:sp>
      <p:sp>
        <p:nvSpPr>
          <p:cNvPr id="10245" name="Rectangle 4">
            <a:extLst>
              <a:ext uri="{FF2B5EF4-FFF2-40B4-BE49-F238E27FC236}">
                <a16:creationId xmlns:a16="http://schemas.microsoft.com/office/drawing/2014/main" id="{5AB0730D-8CB1-45FF-82E3-4AC48B2AA5BB}"/>
              </a:ext>
            </a:extLst>
          </p:cNvPr>
          <p:cNvSpPr>
            <a:spLocks noChangeArrowheads="1"/>
          </p:cNvSpPr>
          <p:nvPr/>
        </p:nvSpPr>
        <p:spPr bwMode="auto">
          <a:xfrm>
            <a:off x="828675" y="4154488"/>
            <a:ext cx="5029200" cy="457200"/>
          </a:xfrm>
          <a:prstGeom prst="rect">
            <a:avLst/>
          </a:prstGeom>
          <a:solidFill>
            <a:srgbClr val="FFFF00"/>
          </a:solidFill>
          <a:ln w="12600">
            <a:solidFill>
              <a:srgbClr val="000000"/>
            </a:solidFill>
            <a:miter lim="800000"/>
            <a:headEnd/>
            <a:tailEnd/>
          </a:ln>
        </p:spPr>
        <p:txBody>
          <a:bodyPr wrap="none" lIns="90000" tIns="46800" rIns="90000" bIns="4680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9pPr>
          </a:lstStyle>
          <a:p>
            <a:pPr algn="ctr" eaLnBrk="1" hangingPunct="1">
              <a:lnSpc>
                <a:spcPct val="102000"/>
              </a:lnSpc>
            </a:pPr>
            <a:r>
              <a:rPr lang="en-GB" altLang="en-US" sz="1600">
                <a:solidFill>
                  <a:srgbClr val="000000"/>
                </a:solidFill>
                <a:cs typeface="Arial" panose="020B0604020202020204" pitchFamily="34" charset="0"/>
              </a:rPr>
              <a:t>Virtual Machine Monitor (VMM) / Hypervisor</a:t>
            </a:r>
          </a:p>
        </p:txBody>
      </p:sp>
      <p:sp>
        <p:nvSpPr>
          <p:cNvPr id="10246" name="Rectangle 5">
            <a:extLst>
              <a:ext uri="{FF2B5EF4-FFF2-40B4-BE49-F238E27FC236}">
                <a16:creationId xmlns:a16="http://schemas.microsoft.com/office/drawing/2014/main" id="{F63B09E5-6740-4B58-A024-4B1026EFE683}"/>
              </a:ext>
            </a:extLst>
          </p:cNvPr>
          <p:cNvSpPr>
            <a:spLocks noChangeArrowheads="1"/>
          </p:cNvSpPr>
          <p:nvPr/>
        </p:nvSpPr>
        <p:spPr bwMode="auto">
          <a:xfrm>
            <a:off x="981075" y="3087688"/>
            <a:ext cx="1295400" cy="609600"/>
          </a:xfrm>
          <a:prstGeom prst="rect">
            <a:avLst/>
          </a:prstGeom>
          <a:solidFill>
            <a:srgbClr val="00FF00"/>
          </a:solidFill>
          <a:ln w="12600">
            <a:solidFill>
              <a:srgbClr val="000000"/>
            </a:solidFill>
            <a:miter lim="800000"/>
            <a:headEnd/>
            <a:tailEnd/>
          </a:ln>
        </p:spPr>
        <p:txBody>
          <a:bodyPr wrap="none" lIns="90000" tIns="46800" rIns="90000" bIns="4680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9pPr>
          </a:lstStyle>
          <a:p>
            <a:pPr algn="ctr" eaLnBrk="1" hangingPunct="1">
              <a:lnSpc>
                <a:spcPct val="102000"/>
              </a:lnSpc>
            </a:pPr>
            <a:r>
              <a:rPr lang="en-GB" altLang="en-US" sz="1400">
                <a:solidFill>
                  <a:srgbClr val="000000"/>
                </a:solidFill>
                <a:cs typeface="Arial" panose="020B0604020202020204" pitchFamily="34" charset="0"/>
              </a:rPr>
              <a:t>Guest OS</a:t>
            </a:r>
          </a:p>
          <a:p>
            <a:pPr algn="ctr" eaLnBrk="1" hangingPunct="1">
              <a:lnSpc>
                <a:spcPct val="102000"/>
              </a:lnSpc>
            </a:pPr>
            <a:r>
              <a:rPr lang="en-GB" altLang="en-US" sz="1400">
                <a:solidFill>
                  <a:srgbClr val="000000"/>
                </a:solidFill>
                <a:cs typeface="Arial" panose="020B0604020202020204" pitchFamily="34" charset="0"/>
              </a:rPr>
              <a:t>(Linux)</a:t>
            </a:r>
          </a:p>
        </p:txBody>
      </p:sp>
      <p:sp>
        <p:nvSpPr>
          <p:cNvPr id="10247" name="Rectangle 6">
            <a:extLst>
              <a:ext uri="{FF2B5EF4-FFF2-40B4-BE49-F238E27FC236}">
                <a16:creationId xmlns:a16="http://schemas.microsoft.com/office/drawing/2014/main" id="{814956A1-405B-4EEE-B837-8E034D3F0BEF}"/>
              </a:ext>
            </a:extLst>
          </p:cNvPr>
          <p:cNvSpPr>
            <a:spLocks noChangeArrowheads="1"/>
          </p:cNvSpPr>
          <p:nvPr/>
        </p:nvSpPr>
        <p:spPr bwMode="auto">
          <a:xfrm>
            <a:off x="2657475" y="3087688"/>
            <a:ext cx="1295400" cy="609600"/>
          </a:xfrm>
          <a:prstGeom prst="rect">
            <a:avLst/>
          </a:prstGeom>
          <a:solidFill>
            <a:srgbClr val="FF00FF"/>
          </a:solidFill>
          <a:ln w="12600">
            <a:solidFill>
              <a:srgbClr val="000000"/>
            </a:solidFill>
            <a:miter lim="800000"/>
            <a:headEnd/>
            <a:tailEnd/>
          </a:ln>
        </p:spPr>
        <p:txBody>
          <a:bodyPr wrap="none" lIns="90000" tIns="46800" rIns="90000" bIns="4680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9pPr>
          </a:lstStyle>
          <a:p>
            <a:pPr algn="ctr" eaLnBrk="1" hangingPunct="1">
              <a:lnSpc>
                <a:spcPct val="102000"/>
              </a:lnSpc>
            </a:pPr>
            <a:r>
              <a:rPr lang="en-GB" altLang="en-US" sz="1400">
                <a:solidFill>
                  <a:srgbClr val="000000"/>
                </a:solidFill>
                <a:cs typeface="Arial" panose="020B0604020202020204" pitchFamily="34" charset="0"/>
              </a:rPr>
              <a:t>Guest OS</a:t>
            </a:r>
          </a:p>
          <a:p>
            <a:pPr algn="ctr" eaLnBrk="1" hangingPunct="1">
              <a:lnSpc>
                <a:spcPct val="102000"/>
              </a:lnSpc>
            </a:pPr>
            <a:r>
              <a:rPr lang="en-GB" altLang="en-US" sz="1400">
                <a:solidFill>
                  <a:srgbClr val="000000"/>
                </a:solidFill>
                <a:cs typeface="Arial" panose="020B0604020202020204" pitchFamily="34" charset="0"/>
              </a:rPr>
              <a:t>(NetBSD)</a:t>
            </a:r>
          </a:p>
        </p:txBody>
      </p:sp>
      <p:sp>
        <p:nvSpPr>
          <p:cNvPr id="10248" name="Rectangle 7">
            <a:extLst>
              <a:ext uri="{FF2B5EF4-FFF2-40B4-BE49-F238E27FC236}">
                <a16:creationId xmlns:a16="http://schemas.microsoft.com/office/drawing/2014/main" id="{376A52EA-C887-4390-AEBD-D18A966B7ECB}"/>
              </a:ext>
            </a:extLst>
          </p:cNvPr>
          <p:cNvSpPr>
            <a:spLocks noChangeArrowheads="1"/>
          </p:cNvSpPr>
          <p:nvPr/>
        </p:nvSpPr>
        <p:spPr bwMode="auto">
          <a:xfrm>
            <a:off x="4410075" y="3087688"/>
            <a:ext cx="1295400" cy="609600"/>
          </a:xfrm>
          <a:prstGeom prst="rect">
            <a:avLst/>
          </a:prstGeom>
          <a:solidFill>
            <a:srgbClr val="C0C0C0"/>
          </a:solidFill>
          <a:ln w="12600">
            <a:solidFill>
              <a:srgbClr val="000000"/>
            </a:solidFill>
            <a:miter lim="800000"/>
            <a:headEnd/>
            <a:tailEnd/>
          </a:ln>
        </p:spPr>
        <p:txBody>
          <a:bodyPr wrap="none" lIns="90000" tIns="46800" rIns="90000" bIns="4680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9pPr>
          </a:lstStyle>
          <a:p>
            <a:pPr algn="ctr" eaLnBrk="1" hangingPunct="1">
              <a:lnSpc>
                <a:spcPct val="102000"/>
              </a:lnSpc>
            </a:pPr>
            <a:r>
              <a:rPr lang="en-GB" altLang="en-US" sz="1400">
                <a:solidFill>
                  <a:srgbClr val="000000"/>
                </a:solidFill>
                <a:cs typeface="Arial" panose="020B0604020202020204" pitchFamily="34" charset="0"/>
              </a:rPr>
              <a:t>Guest OS</a:t>
            </a:r>
          </a:p>
          <a:p>
            <a:pPr algn="ctr" eaLnBrk="1" hangingPunct="1">
              <a:lnSpc>
                <a:spcPct val="102000"/>
              </a:lnSpc>
            </a:pPr>
            <a:r>
              <a:rPr lang="en-GB" altLang="en-US" sz="1400">
                <a:solidFill>
                  <a:srgbClr val="000000"/>
                </a:solidFill>
                <a:cs typeface="Arial" panose="020B0604020202020204" pitchFamily="34" charset="0"/>
              </a:rPr>
              <a:t>(Windows)</a:t>
            </a:r>
          </a:p>
        </p:txBody>
      </p:sp>
      <p:grpSp>
        <p:nvGrpSpPr>
          <p:cNvPr id="10249" name="Group 8">
            <a:extLst>
              <a:ext uri="{FF2B5EF4-FFF2-40B4-BE49-F238E27FC236}">
                <a16:creationId xmlns:a16="http://schemas.microsoft.com/office/drawing/2014/main" id="{D88D32D1-5D14-4067-9ADA-AD9A87C05473}"/>
              </a:ext>
            </a:extLst>
          </p:cNvPr>
          <p:cNvGrpSpPr>
            <a:grpSpLocks/>
          </p:cNvGrpSpPr>
          <p:nvPr/>
        </p:nvGrpSpPr>
        <p:grpSpPr bwMode="auto">
          <a:xfrm>
            <a:off x="904875" y="2706688"/>
            <a:ext cx="1446213" cy="1293812"/>
            <a:chOff x="570" y="1779"/>
            <a:chExt cx="911" cy="815"/>
          </a:xfrm>
        </p:grpSpPr>
        <p:sp>
          <p:nvSpPr>
            <p:cNvPr id="53286" name="Line 9">
              <a:extLst>
                <a:ext uri="{FF2B5EF4-FFF2-40B4-BE49-F238E27FC236}">
                  <a16:creationId xmlns:a16="http://schemas.microsoft.com/office/drawing/2014/main" id="{6BBF7C39-5485-4E23-A793-BE1E564E271A}"/>
                </a:ext>
              </a:extLst>
            </p:cNvPr>
            <p:cNvSpPr>
              <a:spLocks noChangeShapeType="1"/>
            </p:cNvSpPr>
            <p:nvPr/>
          </p:nvSpPr>
          <p:spPr bwMode="auto">
            <a:xfrm>
              <a:off x="570" y="1779"/>
              <a:ext cx="1" cy="816"/>
            </a:xfrm>
            <a:prstGeom prst="line">
              <a:avLst/>
            </a:prstGeom>
            <a:noFill/>
            <a:ln w="12600">
              <a:solidFill>
                <a:srgbClr val="000000"/>
              </a:solidFill>
              <a:miter lim="800000"/>
              <a:headEnd/>
              <a:tailEnd/>
            </a:ln>
          </p:spPr>
          <p:txBody>
            <a:bodyPr/>
            <a:lstStyle/>
            <a:p>
              <a:pPr>
                <a:defRPr/>
              </a:pPr>
              <a:endParaRPr lang="en-GB">
                <a:latin typeface="+mn-lt"/>
                <a:ea typeface="ＭＳ Ｐゴシック" pitchFamily="-97" charset="-128"/>
                <a:cs typeface="ＭＳ Ｐゴシック" pitchFamily="-97" charset="-128"/>
              </a:endParaRPr>
            </a:p>
          </p:txBody>
        </p:sp>
        <p:sp>
          <p:nvSpPr>
            <p:cNvPr id="53287" name="Line 10">
              <a:extLst>
                <a:ext uri="{FF2B5EF4-FFF2-40B4-BE49-F238E27FC236}">
                  <a16:creationId xmlns:a16="http://schemas.microsoft.com/office/drawing/2014/main" id="{6C3F87AD-6F1E-46C2-BEE4-58E212ECB8CB}"/>
                </a:ext>
              </a:extLst>
            </p:cNvPr>
            <p:cNvSpPr>
              <a:spLocks noChangeShapeType="1"/>
            </p:cNvSpPr>
            <p:nvPr/>
          </p:nvSpPr>
          <p:spPr bwMode="auto">
            <a:xfrm>
              <a:off x="1482" y="1779"/>
              <a:ext cx="1" cy="816"/>
            </a:xfrm>
            <a:prstGeom prst="line">
              <a:avLst/>
            </a:prstGeom>
            <a:noFill/>
            <a:ln w="12600">
              <a:solidFill>
                <a:srgbClr val="000000"/>
              </a:solidFill>
              <a:miter lim="800000"/>
              <a:headEnd/>
              <a:tailEnd/>
            </a:ln>
          </p:spPr>
          <p:txBody>
            <a:bodyPr/>
            <a:lstStyle/>
            <a:p>
              <a:pPr>
                <a:defRPr/>
              </a:pPr>
              <a:endParaRPr lang="en-GB">
                <a:latin typeface="+mn-lt"/>
                <a:ea typeface="ＭＳ Ｐゴシック" pitchFamily="-97" charset="-128"/>
                <a:cs typeface="ＭＳ Ｐゴシック" pitchFamily="-97" charset="-128"/>
              </a:endParaRPr>
            </a:p>
          </p:txBody>
        </p:sp>
        <p:sp>
          <p:nvSpPr>
            <p:cNvPr id="53288" name="Line 11">
              <a:extLst>
                <a:ext uri="{FF2B5EF4-FFF2-40B4-BE49-F238E27FC236}">
                  <a16:creationId xmlns:a16="http://schemas.microsoft.com/office/drawing/2014/main" id="{D497755B-22BA-47DA-A726-D3F9DCB8D429}"/>
                </a:ext>
              </a:extLst>
            </p:cNvPr>
            <p:cNvSpPr>
              <a:spLocks noChangeShapeType="1"/>
            </p:cNvSpPr>
            <p:nvPr/>
          </p:nvSpPr>
          <p:spPr bwMode="auto">
            <a:xfrm>
              <a:off x="570" y="2595"/>
              <a:ext cx="912" cy="1"/>
            </a:xfrm>
            <a:prstGeom prst="line">
              <a:avLst/>
            </a:prstGeom>
            <a:noFill/>
            <a:ln w="12600">
              <a:solidFill>
                <a:srgbClr val="000000"/>
              </a:solidFill>
              <a:miter lim="800000"/>
              <a:headEnd/>
              <a:tailEnd/>
            </a:ln>
          </p:spPr>
          <p:txBody>
            <a:bodyPr/>
            <a:lstStyle/>
            <a:p>
              <a:pPr>
                <a:defRPr/>
              </a:pPr>
              <a:endParaRPr lang="en-GB">
                <a:latin typeface="+mn-lt"/>
                <a:ea typeface="ＭＳ Ｐゴシック" pitchFamily="-97" charset="-128"/>
                <a:cs typeface="ＭＳ Ｐゴシック" pitchFamily="-97" charset="-128"/>
              </a:endParaRPr>
            </a:p>
          </p:txBody>
        </p:sp>
        <p:sp>
          <p:nvSpPr>
            <p:cNvPr id="10279" name="Rectangle 12">
              <a:extLst>
                <a:ext uri="{FF2B5EF4-FFF2-40B4-BE49-F238E27FC236}">
                  <a16:creationId xmlns:a16="http://schemas.microsoft.com/office/drawing/2014/main" id="{4375593A-18D1-41CB-B1A7-AEC91BF438EE}"/>
                </a:ext>
              </a:extLst>
            </p:cNvPr>
            <p:cNvSpPr>
              <a:spLocks noChangeArrowheads="1"/>
            </p:cNvSpPr>
            <p:nvPr/>
          </p:nvSpPr>
          <p:spPr bwMode="auto">
            <a:xfrm>
              <a:off x="570" y="2451"/>
              <a:ext cx="912" cy="144"/>
            </a:xfrm>
            <a:prstGeom prst="rect">
              <a:avLst/>
            </a:prstGeom>
            <a:solidFill>
              <a:srgbClr val="00CCFF">
                <a:alpha val="32156"/>
              </a:srgbClr>
            </a:solidFill>
            <a:ln w="12600">
              <a:solidFill>
                <a:srgbClr val="000000"/>
              </a:solidFill>
              <a:miter lim="800000"/>
              <a:headEnd/>
              <a:tailEnd/>
            </a:ln>
          </p:spPr>
          <p:txBody>
            <a:bodyPr wrap="none" lIns="90000" tIns="46800" rIns="90000" bIns="4680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9pPr>
            </a:lstStyle>
            <a:p>
              <a:pPr algn="ctr" eaLnBrk="1" hangingPunct="1">
                <a:lnSpc>
                  <a:spcPct val="102000"/>
                </a:lnSpc>
              </a:pPr>
              <a:r>
                <a:rPr lang="en-GB" altLang="en-US" sz="1600">
                  <a:solidFill>
                    <a:srgbClr val="000000"/>
                  </a:solidFill>
                  <a:cs typeface="Arial" panose="020B0604020202020204" pitchFamily="34" charset="0"/>
                </a:rPr>
                <a:t>VM</a:t>
              </a:r>
            </a:p>
          </p:txBody>
        </p:sp>
      </p:grpSp>
      <p:grpSp>
        <p:nvGrpSpPr>
          <p:cNvPr id="10250" name="Group 13">
            <a:extLst>
              <a:ext uri="{FF2B5EF4-FFF2-40B4-BE49-F238E27FC236}">
                <a16:creationId xmlns:a16="http://schemas.microsoft.com/office/drawing/2014/main" id="{4BCC3422-CCFE-4F39-AE8C-FC4896B3CDD5}"/>
              </a:ext>
            </a:extLst>
          </p:cNvPr>
          <p:cNvGrpSpPr>
            <a:grpSpLocks/>
          </p:cNvGrpSpPr>
          <p:nvPr/>
        </p:nvGrpSpPr>
        <p:grpSpPr bwMode="auto">
          <a:xfrm>
            <a:off x="2581275" y="2706688"/>
            <a:ext cx="1446213" cy="1293812"/>
            <a:chOff x="1626" y="1779"/>
            <a:chExt cx="911" cy="815"/>
          </a:xfrm>
        </p:grpSpPr>
        <p:sp>
          <p:nvSpPr>
            <p:cNvPr id="53282" name="Line 14">
              <a:extLst>
                <a:ext uri="{FF2B5EF4-FFF2-40B4-BE49-F238E27FC236}">
                  <a16:creationId xmlns:a16="http://schemas.microsoft.com/office/drawing/2014/main" id="{66A8F399-503C-492F-98C7-81855D2036EE}"/>
                </a:ext>
              </a:extLst>
            </p:cNvPr>
            <p:cNvSpPr>
              <a:spLocks noChangeShapeType="1"/>
            </p:cNvSpPr>
            <p:nvPr/>
          </p:nvSpPr>
          <p:spPr bwMode="auto">
            <a:xfrm>
              <a:off x="1626" y="1779"/>
              <a:ext cx="1" cy="816"/>
            </a:xfrm>
            <a:prstGeom prst="line">
              <a:avLst/>
            </a:prstGeom>
            <a:noFill/>
            <a:ln w="12600">
              <a:solidFill>
                <a:srgbClr val="000000"/>
              </a:solidFill>
              <a:miter lim="800000"/>
              <a:headEnd/>
              <a:tailEnd/>
            </a:ln>
          </p:spPr>
          <p:txBody>
            <a:bodyPr/>
            <a:lstStyle/>
            <a:p>
              <a:pPr>
                <a:defRPr/>
              </a:pPr>
              <a:endParaRPr lang="en-GB">
                <a:latin typeface="+mn-lt"/>
                <a:ea typeface="ＭＳ Ｐゴシック" pitchFamily="-97" charset="-128"/>
                <a:cs typeface="ＭＳ Ｐゴシック" pitchFamily="-97" charset="-128"/>
              </a:endParaRPr>
            </a:p>
          </p:txBody>
        </p:sp>
        <p:sp>
          <p:nvSpPr>
            <p:cNvPr id="53283" name="Line 15">
              <a:extLst>
                <a:ext uri="{FF2B5EF4-FFF2-40B4-BE49-F238E27FC236}">
                  <a16:creationId xmlns:a16="http://schemas.microsoft.com/office/drawing/2014/main" id="{AA863334-0DA0-4642-9274-6F982E6D80B0}"/>
                </a:ext>
              </a:extLst>
            </p:cNvPr>
            <p:cNvSpPr>
              <a:spLocks noChangeShapeType="1"/>
            </p:cNvSpPr>
            <p:nvPr/>
          </p:nvSpPr>
          <p:spPr bwMode="auto">
            <a:xfrm>
              <a:off x="2538" y="1779"/>
              <a:ext cx="1" cy="816"/>
            </a:xfrm>
            <a:prstGeom prst="line">
              <a:avLst/>
            </a:prstGeom>
            <a:noFill/>
            <a:ln w="12600">
              <a:solidFill>
                <a:srgbClr val="000000"/>
              </a:solidFill>
              <a:miter lim="800000"/>
              <a:headEnd/>
              <a:tailEnd/>
            </a:ln>
          </p:spPr>
          <p:txBody>
            <a:bodyPr/>
            <a:lstStyle/>
            <a:p>
              <a:pPr>
                <a:defRPr/>
              </a:pPr>
              <a:endParaRPr lang="en-GB">
                <a:latin typeface="+mn-lt"/>
                <a:ea typeface="ＭＳ Ｐゴシック" pitchFamily="-97" charset="-128"/>
                <a:cs typeface="ＭＳ Ｐゴシック" pitchFamily="-97" charset="-128"/>
              </a:endParaRPr>
            </a:p>
          </p:txBody>
        </p:sp>
        <p:sp>
          <p:nvSpPr>
            <p:cNvPr id="53284" name="Line 16">
              <a:extLst>
                <a:ext uri="{FF2B5EF4-FFF2-40B4-BE49-F238E27FC236}">
                  <a16:creationId xmlns:a16="http://schemas.microsoft.com/office/drawing/2014/main" id="{BB421BC4-DAEE-4787-91AF-AD4AD6D81AE5}"/>
                </a:ext>
              </a:extLst>
            </p:cNvPr>
            <p:cNvSpPr>
              <a:spLocks noChangeShapeType="1"/>
            </p:cNvSpPr>
            <p:nvPr/>
          </p:nvSpPr>
          <p:spPr bwMode="auto">
            <a:xfrm>
              <a:off x="1626" y="2595"/>
              <a:ext cx="912" cy="1"/>
            </a:xfrm>
            <a:prstGeom prst="line">
              <a:avLst/>
            </a:prstGeom>
            <a:noFill/>
            <a:ln w="12600">
              <a:solidFill>
                <a:srgbClr val="000000"/>
              </a:solidFill>
              <a:miter lim="800000"/>
              <a:headEnd/>
              <a:tailEnd/>
            </a:ln>
          </p:spPr>
          <p:txBody>
            <a:bodyPr/>
            <a:lstStyle/>
            <a:p>
              <a:pPr>
                <a:defRPr/>
              </a:pPr>
              <a:endParaRPr lang="en-GB">
                <a:latin typeface="+mn-lt"/>
                <a:ea typeface="ＭＳ Ｐゴシック" pitchFamily="-97" charset="-128"/>
                <a:cs typeface="ＭＳ Ｐゴシック" pitchFamily="-97" charset="-128"/>
              </a:endParaRPr>
            </a:p>
          </p:txBody>
        </p:sp>
        <p:sp>
          <p:nvSpPr>
            <p:cNvPr id="10275" name="Rectangle 17">
              <a:extLst>
                <a:ext uri="{FF2B5EF4-FFF2-40B4-BE49-F238E27FC236}">
                  <a16:creationId xmlns:a16="http://schemas.microsoft.com/office/drawing/2014/main" id="{307CC5FA-2365-4AC3-9FD5-D7123B110B12}"/>
                </a:ext>
              </a:extLst>
            </p:cNvPr>
            <p:cNvSpPr>
              <a:spLocks noChangeArrowheads="1"/>
            </p:cNvSpPr>
            <p:nvPr/>
          </p:nvSpPr>
          <p:spPr bwMode="auto">
            <a:xfrm>
              <a:off x="1626" y="2451"/>
              <a:ext cx="912" cy="144"/>
            </a:xfrm>
            <a:prstGeom prst="rect">
              <a:avLst/>
            </a:prstGeom>
            <a:solidFill>
              <a:srgbClr val="00CCFF">
                <a:alpha val="32156"/>
              </a:srgbClr>
            </a:solidFill>
            <a:ln w="12600">
              <a:solidFill>
                <a:srgbClr val="000000"/>
              </a:solidFill>
              <a:miter lim="800000"/>
              <a:headEnd/>
              <a:tailEnd/>
            </a:ln>
          </p:spPr>
          <p:txBody>
            <a:bodyPr wrap="none" lIns="90000" tIns="46800" rIns="90000" bIns="4680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9pPr>
            </a:lstStyle>
            <a:p>
              <a:pPr algn="ctr" eaLnBrk="1" hangingPunct="1">
                <a:lnSpc>
                  <a:spcPct val="102000"/>
                </a:lnSpc>
              </a:pPr>
              <a:r>
                <a:rPr lang="en-GB" altLang="en-US" sz="1600">
                  <a:solidFill>
                    <a:srgbClr val="000000"/>
                  </a:solidFill>
                  <a:cs typeface="Arial" panose="020B0604020202020204" pitchFamily="34" charset="0"/>
                </a:rPr>
                <a:t>VM</a:t>
              </a:r>
            </a:p>
          </p:txBody>
        </p:sp>
      </p:grpSp>
      <p:grpSp>
        <p:nvGrpSpPr>
          <p:cNvPr id="10251" name="Group 18">
            <a:extLst>
              <a:ext uri="{FF2B5EF4-FFF2-40B4-BE49-F238E27FC236}">
                <a16:creationId xmlns:a16="http://schemas.microsoft.com/office/drawing/2014/main" id="{C273F1E6-FE54-419C-B2C2-5C925D8E3E62}"/>
              </a:ext>
            </a:extLst>
          </p:cNvPr>
          <p:cNvGrpSpPr>
            <a:grpSpLocks/>
          </p:cNvGrpSpPr>
          <p:nvPr/>
        </p:nvGrpSpPr>
        <p:grpSpPr bwMode="auto">
          <a:xfrm>
            <a:off x="4333875" y="2706688"/>
            <a:ext cx="1446213" cy="1293812"/>
            <a:chOff x="2730" y="1779"/>
            <a:chExt cx="911" cy="815"/>
          </a:xfrm>
        </p:grpSpPr>
        <p:sp>
          <p:nvSpPr>
            <p:cNvPr id="53278" name="Line 19">
              <a:extLst>
                <a:ext uri="{FF2B5EF4-FFF2-40B4-BE49-F238E27FC236}">
                  <a16:creationId xmlns:a16="http://schemas.microsoft.com/office/drawing/2014/main" id="{5806C25E-A74C-45C2-91A5-437C34DED0F4}"/>
                </a:ext>
              </a:extLst>
            </p:cNvPr>
            <p:cNvSpPr>
              <a:spLocks noChangeShapeType="1"/>
            </p:cNvSpPr>
            <p:nvPr/>
          </p:nvSpPr>
          <p:spPr bwMode="auto">
            <a:xfrm>
              <a:off x="2730" y="1779"/>
              <a:ext cx="1" cy="816"/>
            </a:xfrm>
            <a:prstGeom prst="line">
              <a:avLst/>
            </a:prstGeom>
            <a:noFill/>
            <a:ln w="12600">
              <a:solidFill>
                <a:srgbClr val="000000"/>
              </a:solidFill>
              <a:miter lim="800000"/>
              <a:headEnd/>
              <a:tailEnd/>
            </a:ln>
          </p:spPr>
          <p:txBody>
            <a:bodyPr/>
            <a:lstStyle/>
            <a:p>
              <a:pPr>
                <a:defRPr/>
              </a:pPr>
              <a:endParaRPr lang="en-GB">
                <a:latin typeface="+mn-lt"/>
                <a:ea typeface="ＭＳ Ｐゴシック" pitchFamily="-97" charset="-128"/>
                <a:cs typeface="ＭＳ Ｐゴシック" pitchFamily="-97" charset="-128"/>
              </a:endParaRPr>
            </a:p>
          </p:txBody>
        </p:sp>
        <p:sp>
          <p:nvSpPr>
            <p:cNvPr id="53279" name="Line 20">
              <a:extLst>
                <a:ext uri="{FF2B5EF4-FFF2-40B4-BE49-F238E27FC236}">
                  <a16:creationId xmlns:a16="http://schemas.microsoft.com/office/drawing/2014/main" id="{1E4FB119-7FF4-4184-AD7D-7469D5E64ED9}"/>
                </a:ext>
              </a:extLst>
            </p:cNvPr>
            <p:cNvSpPr>
              <a:spLocks noChangeShapeType="1"/>
            </p:cNvSpPr>
            <p:nvPr/>
          </p:nvSpPr>
          <p:spPr bwMode="auto">
            <a:xfrm>
              <a:off x="3642" y="1779"/>
              <a:ext cx="1" cy="816"/>
            </a:xfrm>
            <a:prstGeom prst="line">
              <a:avLst/>
            </a:prstGeom>
            <a:noFill/>
            <a:ln w="12600">
              <a:solidFill>
                <a:srgbClr val="000000"/>
              </a:solidFill>
              <a:miter lim="800000"/>
              <a:headEnd/>
              <a:tailEnd/>
            </a:ln>
          </p:spPr>
          <p:txBody>
            <a:bodyPr/>
            <a:lstStyle/>
            <a:p>
              <a:pPr>
                <a:defRPr/>
              </a:pPr>
              <a:endParaRPr lang="en-GB">
                <a:latin typeface="+mn-lt"/>
                <a:ea typeface="ＭＳ Ｐゴシック" pitchFamily="-97" charset="-128"/>
                <a:cs typeface="ＭＳ Ｐゴシック" pitchFamily="-97" charset="-128"/>
              </a:endParaRPr>
            </a:p>
          </p:txBody>
        </p:sp>
        <p:sp>
          <p:nvSpPr>
            <p:cNvPr id="53280" name="Line 21">
              <a:extLst>
                <a:ext uri="{FF2B5EF4-FFF2-40B4-BE49-F238E27FC236}">
                  <a16:creationId xmlns:a16="http://schemas.microsoft.com/office/drawing/2014/main" id="{DC1DEBD4-9C94-426F-92B0-63411D6E241E}"/>
                </a:ext>
              </a:extLst>
            </p:cNvPr>
            <p:cNvSpPr>
              <a:spLocks noChangeShapeType="1"/>
            </p:cNvSpPr>
            <p:nvPr/>
          </p:nvSpPr>
          <p:spPr bwMode="auto">
            <a:xfrm>
              <a:off x="2730" y="2595"/>
              <a:ext cx="912" cy="1"/>
            </a:xfrm>
            <a:prstGeom prst="line">
              <a:avLst/>
            </a:prstGeom>
            <a:noFill/>
            <a:ln w="12600">
              <a:solidFill>
                <a:srgbClr val="000000"/>
              </a:solidFill>
              <a:miter lim="800000"/>
              <a:headEnd/>
              <a:tailEnd/>
            </a:ln>
          </p:spPr>
          <p:txBody>
            <a:bodyPr/>
            <a:lstStyle/>
            <a:p>
              <a:pPr>
                <a:defRPr/>
              </a:pPr>
              <a:endParaRPr lang="en-GB">
                <a:latin typeface="+mn-lt"/>
                <a:ea typeface="ＭＳ Ｐゴシック" pitchFamily="-97" charset="-128"/>
                <a:cs typeface="ＭＳ Ｐゴシック" pitchFamily="-97" charset="-128"/>
              </a:endParaRPr>
            </a:p>
          </p:txBody>
        </p:sp>
        <p:sp>
          <p:nvSpPr>
            <p:cNvPr id="10271" name="Rectangle 22">
              <a:extLst>
                <a:ext uri="{FF2B5EF4-FFF2-40B4-BE49-F238E27FC236}">
                  <a16:creationId xmlns:a16="http://schemas.microsoft.com/office/drawing/2014/main" id="{81F37C50-FB6D-4009-8FFC-003C28DE7BA9}"/>
                </a:ext>
              </a:extLst>
            </p:cNvPr>
            <p:cNvSpPr>
              <a:spLocks noChangeArrowheads="1"/>
            </p:cNvSpPr>
            <p:nvPr/>
          </p:nvSpPr>
          <p:spPr bwMode="auto">
            <a:xfrm>
              <a:off x="2730" y="2451"/>
              <a:ext cx="912" cy="144"/>
            </a:xfrm>
            <a:prstGeom prst="rect">
              <a:avLst/>
            </a:prstGeom>
            <a:solidFill>
              <a:srgbClr val="00CCFF">
                <a:alpha val="32156"/>
              </a:srgbClr>
            </a:solidFill>
            <a:ln w="12600">
              <a:solidFill>
                <a:srgbClr val="000000"/>
              </a:solidFill>
              <a:miter lim="800000"/>
              <a:headEnd/>
              <a:tailEnd/>
            </a:ln>
          </p:spPr>
          <p:txBody>
            <a:bodyPr wrap="none" lIns="90000" tIns="46800" rIns="90000" bIns="4680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9pPr>
            </a:lstStyle>
            <a:p>
              <a:pPr algn="ctr" eaLnBrk="1" hangingPunct="1">
                <a:lnSpc>
                  <a:spcPct val="102000"/>
                </a:lnSpc>
              </a:pPr>
              <a:r>
                <a:rPr lang="en-GB" altLang="en-US" sz="1600">
                  <a:solidFill>
                    <a:srgbClr val="000000"/>
                  </a:solidFill>
                  <a:cs typeface="Arial" panose="020B0604020202020204" pitchFamily="34" charset="0"/>
                </a:rPr>
                <a:t>VM</a:t>
              </a:r>
            </a:p>
          </p:txBody>
        </p:sp>
      </p:grpSp>
      <p:sp>
        <p:nvSpPr>
          <p:cNvPr id="10252" name="Text Box 23">
            <a:extLst>
              <a:ext uri="{FF2B5EF4-FFF2-40B4-BE49-F238E27FC236}">
                <a16:creationId xmlns:a16="http://schemas.microsoft.com/office/drawing/2014/main" id="{3574C78D-692D-4BC3-8D66-6A230C3653BC}"/>
              </a:ext>
            </a:extLst>
          </p:cNvPr>
          <p:cNvSpPr txBox="1">
            <a:spLocks noChangeArrowheads="1"/>
          </p:cNvSpPr>
          <p:nvPr/>
        </p:nvSpPr>
        <p:spPr bwMode="auto">
          <a:xfrm>
            <a:off x="4410075" y="2630488"/>
            <a:ext cx="550863" cy="344487"/>
          </a:xfrm>
          <a:prstGeom prst="rect">
            <a:avLst/>
          </a:prstGeom>
          <a:solidFill>
            <a:srgbClr val="99CCFF"/>
          </a:solidFill>
          <a:ln w="12600">
            <a:solidFill>
              <a:srgbClr val="000000"/>
            </a:solidFill>
            <a:miter lim="800000"/>
            <a:headEnd/>
            <a:tailEnd/>
          </a:ln>
        </p:spPr>
        <p:txBody>
          <a:bodyPr wrap="non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lnSpc>
                <a:spcPct val="102000"/>
              </a:lnSpc>
            </a:pPr>
            <a:r>
              <a:rPr lang="en-GB" altLang="en-US" sz="1600">
                <a:solidFill>
                  <a:srgbClr val="000000"/>
                </a:solidFill>
                <a:cs typeface="Arial" panose="020B0604020202020204" pitchFamily="34" charset="0"/>
              </a:rPr>
              <a:t>App</a:t>
            </a:r>
          </a:p>
        </p:txBody>
      </p:sp>
      <p:sp>
        <p:nvSpPr>
          <p:cNvPr id="10253" name="Text Box 24">
            <a:extLst>
              <a:ext uri="{FF2B5EF4-FFF2-40B4-BE49-F238E27FC236}">
                <a16:creationId xmlns:a16="http://schemas.microsoft.com/office/drawing/2014/main" id="{B6E99822-A092-48A0-B62B-F6C2025BDBA1}"/>
              </a:ext>
            </a:extLst>
          </p:cNvPr>
          <p:cNvSpPr txBox="1">
            <a:spLocks noChangeArrowheads="1"/>
          </p:cNvSpPr>
          <p:nvPr/>
        </p:nvSpPr>
        <p:spPr bwMode="auto">
          <a:xfrm>
            <a:off x="1666875" y="2630488"/>
            <a:ext cx="550863" cy="344487"/>
          </a:xfrm>
          <a:prstGeom prst="rect">
            <a:avLst/>
          </a:prstGeom>
          <a:solidFill>
            <a:srgbClr val="FFFF99"/>
          </a:solidFill>
          <a:ln w="12600">
            <a:solidFill>
              <a:srgbClr val="000000"/>
            </a:solidFill>
            <a:miter lim="800000"/>
            <a:headEnd/>
            <a:tailEnd/>
          </a:ln>
        </p:spPr>
        <p:txBody>
          <a:bodyPr wrap="non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lnSpc>
                <a:spcPct val="102000"/>
              </a:lnSpc>
            </a:pPr>
            <a:r>
              <a:rPr lang="en-GB" altLang="en-US" sz="1600">
                <a:solidFill>
                  <a:srgbClr val="000000"/>
                </a:solidFill>
                <a:cs typeface="Arial" panose="020B0604020202020204" pitchFamily="34" charset="0"/>
              </a:rPr>
              <a:t>App</a:t>
            </a:r>
          </a:p>
        </p:txBody>
      </p:sp>
      <p:sp>
        <p:nvSpPr>
          <p:cNvPr id="10254" name="Text Box 25">
            <a:extLst>
              <a:ext uri="{FF2B5EF4-FFF2-40B4-BE49-F238E27FC236}">
                <a16:creationId xmlns:a16="http://schemas.microsoft.com/office/drawing/2014/main" id="{58F314AF-8CCD-4855-A612-7A1440D32C3F}"/>
              </a:ext>
            </a:extLst>
          </p:cNvPr>
          <p:cNvSpPr txBox="1">
            <a:spLocks noChangeArrowheads="1"/>
          </p:cNvSpPr>
          <p:nvPr/>
        </p:nvSpPr>
        <p:spPr bwMode="auto">
          <a:xfrm>
            <a:off x="5095875" y="2630488"/>
            <a:ext cx="550863" cy="344487"/>
          </a:xfrm>
          <a:prstGeom prst="rect">
            <a:avLst/>
          </a:prstGeom>
          <a:solidFill>
            <a:srgbClr val="FF99CC"/>
          </a:solidFill>
          <a:ln w="12600">
            <a:solidFill>
              <a:srgbClr val="000000"/>
            </a:solidFill>
            <a:miter lim="800000"/>
            <a:headEnd/>
            <a:tailEnd/>
          </a:ln>
        </p:spPr>
        <p:txBody>
          <a:bodyPr wrap="non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lnSpc>
                <a:spcPct val="102000"/>
              </a:lnSpc>
            </a:pPr>
            <a:r>
              <a:rPr lang="en-GB" altLang="en-US" sz="1600">
                <a:solidFill>
                  <a:srgbClr val="000000"/>
                </a:solidFill>
                <a:cs typeface="Arial" panose="020B0604020202020204" pitchFamily="34" charset="0"/>
              </a:rPr>
              <a:t>App</a:t>
            </a:r>
          </a:p>
        </p:txBody>
      </p:sp>
      <p:sp>
        <p:nvSpPr>
          <p:cNvPr id="10255" name="Text Box 26">
            <a:extLst>
              <a:ext uri="{FF2B5EF4-FFF2-40B4-BE49-F238E27FC236}">
                <a16:creationId xmlns:a16="http://schemas.microsoft.com/office/drawing/2014/main" id="{21319A7D-23CF-41C0-8C7E-4E2252659D02}"/>
              </a:ext>
            </a:extLst>
          </p:cNvPr>
          <p:cNvSpPr txBox="1">
            <a:spLocks noChangeArrowheads="1"/>
          </p:cNvSpPr>
          <p:nvPr/>
        </p:nvSpPr>
        <p:spPr bwMode="auto">
          <a:xfrm>
            <a:off x="2657475" y="2630488"/>
            <a:ext cx="550863" cy="344487"/>
          </a:xfrm>
          <a:prstGeom prst="rect">
            <a:avLst/>
          </a:prstGeom>
          <a:solidFill>
            <a:srgbClr val="CC99FF"/>
          </a:solidFill>
          <a:ln w="12600">
            <a:solidFill>
              <a:srgbClr val="000000"/>
            </a:solidFill>
            <a:miter lim="800000"/>
            <a:headEnd/>
            <a:tailEnd/>
          </a:ln>
        </p:spPr>
        <p:txBody>
          <a:bodyPr wrap="non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lnSpc>
                <a:spcPct val="102000"/>
              </a:lnSpc>
            </a:pPr>
            <a:r>
              <a:rPr lang="en-GB" altLang="en-US" sz="1600">
                <a:solidFill>
                  <a:srgbClr val="000000"/>
                </a:solidFill>
                <a:cs typeface="Arial" panose="020B0604020202020204" pitchFamily="34" charset="0"/>
              </a:rPr>
              <a:t>App</a:t>
            </a:r>
          </a:p>
        </p:txBody>
      </p:sp>
      <p:sp>
        <p:nvSpPr>
          <p:cNvPr id="10256" name="Text Box 27">
            <a:extLst>
              <a:ext uri="{FF2B5EF4-FFF2-40B4-BE49-F238E27FC236}">
                <a16:creationId xmlns:a16="http://schemas.microsoft.com/office/drawing/2014/main" id="{E48625C6-F49B-4A7D-BCCC-35EC3567B016}"/>
              </a:ext>
            </a:extLst>
          </p:cNvPr>
          <p:cNvSpPr txBox="1">
            <a:spLocks noChangeArrowheads="1"/>
          </p:cNvSpPr>
          <p:nvPr/>
        </p:nvSpPr>
        <p:spPr bwMode="auto">
          <a:xfrm>
            <a:off x="981075" y="2630488"/>
            <a:ext cx="550863" cy="344487"/>
          </a:xfrm>
          <a:prstGeom prst="rect">
            <a:avLst/>
          </a:prstGeom>
          <a:solidFill>
            <a:srgbClr val="CCFFCC"/>
          </a:solidFill>
          <a:ln w="12600">
            <a:solidFill>
              <a:srgbClr val="000000"/>
            </a:solidFill>
            <a:miter lim="800000"/>
            <a:headEnd/>
            <a:tailEnd/>
          </a:ln>
        </p:spPr>
        <p:txBody>
          <a:bodyPr wrap="non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lnSpc>
                <a:spcPct val="102000"/>
              </a:lnSpc>
            </a:pPr>
            <a:r>
              <a:rPr lang="en-GB" altLang="en-US" sz="1600">
                <a:solidFill>
                  <a:srgbClr val="000000"/>
                </a:solidFill>
                <a:cs typeface="Arial" panose="020B0604020202020204" pitchFamily="34" charset="0"/>
              </a:rPr>
              <a:t>App</a:t>
            </a:r>
          </a:p>
        </p:txBody>
      </p:sp>
      <p:sp>
        <p:nvSpPr>
          <p:cNvPr id="10257" name="Text Box 28">
            <a:extLst>
              <a:ext uri="{FF2B5EF4-FFF2-40B4-BE49-F238E27FC236}">
                <a16:creationId xmlns:a16="http://schemas.microsoft.com/office/drawing/2014/main" id="{C089E479-2682-4C97-80E6-C6F533D5D7EC}"/>
              </a:ext>
            </a:extLst>
          </p:cNvPr>
          <p:cNvSpPr txBox="1">
            <a:spLocks noChangeArrowheads="1"/>
          </p:cNvSpPr>
          <p:nvPr/>
        </p:nvSpPr>
        <p:spPr bwMode="auto">
          <a:xfrm>
            <a:off x="6689725" y="2847975"/>
            <a:ext cx="7524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lnSpc>
                <a:spcPct val="90000"/>
              </a:lnSpc>
            </a:pPr>
            <a:r>
              <a:rPr lang="en-GB" altLang="en-US">
                <a:solidFill>
                  <a:srgbClr val="000000"/>
                </a:solidFill>
                <a:ea typeface="MS Gothic" panose="020B0609070205080204" pitchFamily="49" charset="-128"/>
              </a:rPr>
              <a:t>Xen</a:t>
            </a:r>
          </a:p>
        </p:txBody>
      </p:sp>
      <p:sp>
        <p:nvSpPr>
          <p:cNvPr id="10258" name="Text Box 29">
            <a:extLst>
              <a:ext uri="{FF2B5EF4-FFF2-40B4-BE49-F238E27FC236}">
                <a16:creationId xmlns:a16="http://schemas.microsoft.com/office/drawing/2014/main" id="{AC157E66-635E-4B1B-87AC-B256991F835A}"/>
              </a:ext>
            </a:extLst>
          </p:cNvPr>
          <p:cNvSpPr txBox="1">
            <a:spLocks noChangeArrowheads="1"/>
          </p:cNvSpPr>
          <p:nvPr/>
        </p:nvSpPr>
        <p:spPr bwMode="auto">
          <a:xfrm>
            <a:off x="6691313" y="3448050"/>
            <a:ext cx="2403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lnSpc>
                <a:spcPct val="90000"/>
              </a:lnSpc>
            </a:pPr>
            <a:r>
              <a:rPr lang="en-GB" altLang="en-US">
                <a:solidFill>
                  <a:srgbClr val="000000"/>
                </a:solidFill>
                <a:ea typeface="MS Gothic" panose="020B0609070205080204" pitchFamily="49" charset="-128"/>
              </a:rPr>
              <a:t>VMWare</a:t>
            </a:r>
          </a:p>
        </p:txBody>
      </p:sp>
      <p:sp>
        <p:nvSpPr>
          <p:cNvPr id="10259" name="Text Box 30">
            <a:extLst>
              <a:ext uri="{FF2B5EF4-FFF2-40B4-BE49-F238E27FC236}">
                <a16:creationId xmlns:a16="http://schemas.microsoft.com/office/drawing/2014/main" id="{98FEDC21-5BE9-44D6-AEAA-FB1B3F024E00}"/>
              </a:ext>
            </a:extLst>
          </p:cNvPr>
          <p:cNvSpPr txBox="1">
            <a:spLocks noChangeArrowheads="1"/>
          </p:cNvSpPr>
          <p:nvPr/>
        </p:nvSpPr>
        <p:spPr bwMode="auto">
          <a:xfrm>
            <a:off x="6691313" y="4046538"/>
            <a:ext cx="2403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lnSpc>
                <a:spcPct val="90000"/>
              </a:lnSpc>
            </a:pPr>
            <a:r>
              <a:rPr lang="en-GB" altLang="en-US">
                <a:solidFill>
                  <a:srgbClr val="000000"/>
                </a:solidFill>
                <a:ea typeface="MS Gothic" panose="020B0609070205080204" pitchFamily="49" charset="-128"/>
              </a:rPr>
              <a:t>UML</a:t>
            </a:r>
          </a:p>
        </p:txBody>
      </p:sp>
      <p:sp>
        <p:nvSpPr>
          <p:cNvPr id="10260" name="Text Box 31">
            <a:extLst>
              <a:ext uri="{FF2B5EF4-FFF2-40B4-BE49-F238E27FC236}">
                <a16:creationId xmlns:a16="http://schemas.microsoft.com/office/drawing/2014/main" id="{57DEF741-6BD5-4134-B98C-E72D2535B6DB}"/>
              </a:ext>
            </a:extLst>
          </p:cNvPr>
          <p:cNvSpPr txBox="1">
            <a:spLocks noChangeArrowheads="1"/>
          </p:cNvSpPr>
          <p:nvPr/>
        </p:nvSpPr>
        <p:spPr bwMode="auto">
          <a:xfrm>
            <a:off x="6692900" y="4622800"/>
            <a:ext cx="2403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lnSpc>
                <a:spcPct val="90000"/>
              </a:lnSpc>
            </a:pPr>
            <a:r>
              <a:rPr lang="en-GB" altLang="en-US">
                <a:solidFill>
                  <a:srgbClr val="000000"/>
                </a:solidFill>
                <a:ea typeface="MS Gothic" panose="020B0609070205080204" pitchFamily="49" charset="-128"/>
              </a:rPr>
              <a:t>Denali</a:t>
            </a:r>
          </a:p>
        </p:txBody>
      </p:sp>
      <p:sp>
        <p:nvSpPr>
          <p:cNvPr id="10261" name="Text Box 32">
            <a:extLst>
              <a:ext uri="{FF2B5EF4-FFF2-40B4-BE49-F238E27FC236}">
                <a16:creationId xmlns:a16="http://schemas.microsoft.com/office/drawing/2014/main" id="{02E6B1A5-6580-4164-8C9C-E4D9D880CB52}"/>
              </a:ext>
            </a:extLst>
          </p:cNvPr>
          <p:cNvSpPr txBox="1">
            <a:spLocks noChangeArrowheads="1"/>
          </p:cNvSpPr>
          <p:nvPr/>
        </p:nvSpPr>
        <p:spPr bwMode="auto">
          <a:xfrm>
            <a:off x="6692900" y="5127625"/>
            <a:ext cx="24034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lnSpc>
                <a:spcPct val="90000"/>
              </a:lnSpc>
            </a:pPr>
            <a:r>
              <a:rPr lang="en-GB" altLang="en-US">
                <a:solidFill>
                  <a:srgbClr val="000000"/>
                </a:solidFill>
                <a:ea typeface="MS Gothic" panose="020B0609070205080204" pitchFamily="49" charset="-128"/>
              </a:rPr>
              <a:t>etc.</a:t>
            </a:r>
          </a:p>
        </p:txBody>
      </p:sp>
      <p:cxnSp>
        <p:nvCxnSpPr>
          <p:cNvPr id="10262" name="AutoShape 33">
            <a:extLst>
              <a:ext uri="{FF2B5EF4-FFF2-40B4-BE49-F238E27FC236}">
                <a16:creationId xmlns:a16="http://schemas.microsoft.com/office/drawing/2014/main" id="{84D92ABE-C190-4C22-AC81-B9A7F116E3D8}"/>
              </a:ext>
            </a:extLst>
          </p:cNvPr>
          <p:cNvCxnSpPr>
            <a:cxnSpLocks noChangeShapeType="1"/>
            <a:stCxn id="10245" idx="3"/>
            <a:endCxn id="10257" idx="1"/>
          </p:cNvCxnSpPr>
          <p:nvPr/>
        </p:nvCxnSpPr>
        <p:spPr bwMode="auto">
          <a:xfrm flipV="1">
            <a:off x="5857875" y="3078163"/>
            <a:ext cx="831850" cy="130492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0263" name="AutoShape 34">
            <a:extLst>
              <a:ext uri="{FF2B5EF4-FFF2-40B4-BE49-F238E27FC236}">
                <a16:creationId xmlns:a16="http://schemas.microsoft.com/office/drawing/2014/main" id="{C423585C-AB20-462B-B1D6-91E62DB41EF7}"/>
              </a:ext>
            </a:extLst>
          </p:cNvPr>
          <p:cNvCxnSpPr>
            <a:cxnSpLocks noChangeShapeType="1"/>
            <a:stCxn id="10245" idx="3"/>
          </p:cNvCxnSpPr>
          <p:nvPr/>
        </p:nvCxnSpPr>
        <p:spPr bwMode="auto">
          <a:xfrm flipV="1">
            <a:off x="5857875" y="3700463"/>
            <a:ext cx="833438" cy="68262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0264" name="AutoShape 35">
            <a:extLst>
              <a:ext uri="{FF2B5EF4-FFF2-40B4-BE49-F238E27FC236}">
                <a16:creationId xmlns:a16="http://schemas.microsoft.com/office/drawing/2014/main" id="{1F9E4D77-8735-4B05-BFD3-F8CF39A63264}"/>
              </a:ext>
            </a:extLst>
          </p:cNvPr>
          <p:cNvCxnSpPr>
            <a:cxnSpLocks noChangeShapeType="1"/>
            <a:stCxn id="10245" idx="3"/>
            <a:endCxn id="10259" idx="1"/>
          </p:cNvCxnSpPr>
          <p:nvPr/>
        </p:nvCxnSpPr>
        <p:spPr bwMode="auto">
          <a:xfrm flipV="1">
            <a:off x="5857875" y="4276725"/>
            <a:ext cx="833438" cy="106363"/>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0265" name="AutoShape 36">
            <a:extLst>
              <a:ext uri="{FF2B5EF4-FFF2-40B4-BE49-F238E27FC236}">
                <a16:creationId xmlns:a16="http://schemas.microsoft.com/office/drawing/2014/main" id="{9E8FB8D9-43EA-4327-AFF6-93ADB7D306C8}"/>
              </a:ext>
            </a:extLst>
          </p:cNvPr>
          <p:cNvCxnSpPr>
            <a:cxnSpLocks noChangeShapeType="1"/>
            <a:stCxn id="10245" idx="3"/>
            <a:endCxn id="10260" idx="1"/>
          </p:cNvCxnSpPr>
          <p:nvPr/>
        </p:nvCxnSpPr>
        <p:spPr bwMode="auto">
          <a:xfrm>
            <a:off x="5857875" y="4383088"/>
            <a:ext cx="835025" cy="46990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0266" name="AutoShape 37">
            <a:extLst>
              <a:ext uri="{FF2B5EF4-FFF2-40B4-BE49-F238E27FC236}">
                <a16:creationId xmlns:a16="http://schemas.microsoft.com/office/drawing/2014/main" id="{29E1F6DF-06C6-4984-852D-070999A92CDA}"/>
              </a:ext>
            </a:extLst>
          </p:cNvPr>
          <p:cNvCxnSpPr>
            <a:cxnSpLocks noChangeShapeType="1"/>
            <a:stCxn id="10245" idx="3"/>
            <a:endCxn id="10261" idx="1"/>
          </p:cNvCxnSpPr>
          <p:nvPr/>
        </p:nvCxnSpPr>
        <p:spPr bwMode="auto">
          <a:xfrm>
            <a:off x="5857875" y="4383088"/>
            <a:ext cx="835025" cy="97472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10267" name="Slide Number Placeholder 4">
            <a:extLst>
              <a:ext uri="{FF2B5EF4-FFF2-40B4-BE49-F238E27FC236}">
                <a16:creationId xmlns:a16="http://schemas.microsoft.com/office/drawing/2014/main" id="{5C45C953-CC6B-4D9F-BE80-B2AB59A5A821}"/>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fld id="{49E734ED-31A4-40C8-AF91-DA85E57A1A62}" type="slidenum">
              <a:rPr lang="en-GB" altLang="en-US" sz="1200">
                <a:solidFill>
                  <a:schemeClr val="bg1"/>
                </a:solidFill>
              </a:rPr>
              <a:pPr/>
              <a:t>8</a:t>
            </a:fld>
            <a:endParaRPr lang="en-GB" altLang="en-US" sz="1200">
              <a:solidFill>
                <a:schemeClr val="bg1"/>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A06790E3-8C9A-4B7D-9388-D093837F77F9}"/>
              </a:ext>
            </a:extLst>
          </p:cNvPr>
          <p:cNvSpPr>
            <a:spLocks noGrp="1" noChangeArrowheads="1"/>
          </p:cNvSpPr>
          <p:nvPr>
            <p:ph type="title"/>
          </p:nvPr>
        </p:nvSpPr>
        <p:spPr>
          <a:xfrm>
            <a:off x="1752600" y="76200"/>
            <a:ext cx="7239000" cy="1143000"/>
          </a:xfrm>
        </p:spPr>
        <p:txBody>
          <a:bodyPr/>
          <a:lstStyle/>
          <a:p>
            <a:pPr eaLnBrk="1" hangingPunct="1"/>
            <a:r>
              <a:rPr lang="en-US" altLang="en-US"/>
              <a:t>Virtualization in General</a:t>
            </a:r>
          </a:p>
        </p:txBody>
      </p:sp>
      <p:sp>
        <p:nvSpPr>
          <p:cNvPr id="11267" name="Rectangle 3">
            <a:extLst>
              <a:ext uri="{FF2B5EF4-FFF2-40B4-BE49-F238E27FC236}">
                <a16:creationId xmlns:a16="http://schemas.microsoft.com/office/drawing/2014/main" id="{A2AC702A-B65B-43A1-B2EB-A177777AC8A6}"/>
              </a:ext>
            </a:extLst>
          </p:cNvPr>
          <p:cNvSpPr>
            <a:spLocks noGrp="1" noChangeArrowheads="1"/>
          </p:cNvSpPr>
          <p:nvPr>
            <p:ph idx="1"/>
          </p:nvPr>
        </p:nvSpPr>
        <p:spPr>
          <a:xfrm>
            <a:off x="457200" y="1295400"/>
            <a:ext cx="8686800" cy="4830763"/>
          </a:xfrm>
        </p:spPr>
        <p:txBody>
          <a:bodyPr>
            <a:normAutofit lnSpcReduction="10000"/>
          </a:bodyPr>
          <a:lstStyle/>
          <a:p>
            <a:pPr eaLnBrk="1" hangingPunct="1"/>
            <a:r>
              <a:rPr lang="en-US" altLang="en-US" sz="2800" dirty="0"/>
              <a:t>Advantages of virtual machines:</a:t>
            </a:r>
          </a:p>
          <a:p>
            <a:pPr lvl="1" eaLnBrk="1" hangingPunct="1"/>
            <a:r>
              <a:rPr lang="en-US" altLang="en-US" sz="2400" dirty="0"/>
              <a:t>Run operating systems where the </a:t>
            </a:r>
            <a:r>
              <a:rPr lang="en-US" altLang="en-US" sz="2400" dirty="0">
                <a:solidFill>
                  <a:srgbClr val="FF0000"/>
                </a:solidFill>
              </a:rPr>
              <a:t>physical hardware is unavailable,</a:t>
            </a:r>
          </a:p>
          <a:p>
            <a:pPr lvl="1" eaLnBrk="1" hangingPunct="1"/>
            <a:r>
              <a:rPr lang="en-US" altLang="en-US" sz="2400" dirty="0"/>
              <a:t>Easier to </a:t>
            </a:r>
            <a:r>
              <a:rPr lang="en-US" altLang="en-US" sz="2400" dirty="0">
                <a:solidFill>
                  <a:srgbClr val="FF0000"/>
                </a:solidFill>
              </a:rPr>
              <a:t>create new machines</a:t>
            </a:r>
            <a:r>
              <a:rPr lang="en-US" altLang="en-US" sz="2400" dirty="0"/>
              <a:t>, backup machines, etc.,</a:t>
            </a:r>
          </a:p>
          <a:p>
            <a:pPr lvl="1" eaLnBrk="1" hangingPunct="1"/>
            <a:r>
              <a:rPr lang="en-US" altLang="en-US" sz="2400" dirty="0">
                <a:solidFill>
                  <a:srgbClr val="FF0000"/>
                </a:solidFill>
              </a:rPr>
              <a:t>Software testing </a:t>
            </a:r>
            <a:r>
              <a:rPr lang="en-US" altLang="en-US" sz="2400" dirty="0"/>
              <a:t>using “clean” installs of operating systems and software,</a:t>
            </a:r>
          </a:p>
          <a:p>
            <a:pPr lvl="1" eaLnBrk="1" hangingPunct="1"/>
            <a:r>
              <a:rPr lang="en-US" altLang="en-US" sz="2400" dirty="0"/>
              <a:t>Emulate more machines than are physically available,</a:t>
            </a:r>
          </a:p>
          <a:p>
            <a:pPr lvl="1" eaLnBrk="1" hangingPunct="1"/>
            <a:r>
              <a:rPr lang="en-US" altLang="en-US" sz="2400" dirty="0"/>
              <a:t>Timeshare lightly loaded systems on one host,</a:t>
            </a:r>
          </a:p>
          <a:p>
            <a:pPr lvl="1" eaLnBrk="1" hangingPunct="1"/>
            <a:r>
              <a:rPr lang="en-US" altLang="en-US" sz="2400" dirty="0"/>
              <a:t>Debug problems (</a:t>
            </a:r>
            <a:r>
              <a:rPr lang="en-US" altLang="en-US" sz="2400" dirty="0">
                <a:solidFill>
                  <a:srgbClr val="FF0000"/>
                </a:solidFill>
              </a:rPr>
              <a:t>suspend and resume </a:t>
            </a:r>
            <a:r>
              <a:rPr lang="en-US" altLang="en-US" sz="2400" dirty="0"/>
              <a:t>the problem machine),</a:t>
            </a:r>
          </a:p>
          <a:p>
            <a:pPr lvl="1" eaLnBrk="1" hangingPunct="1"/>
            <a:r>
              <a:rPr lang="en-US" altLang="en-US" sz="2400" dirty="0"/>
              <a:t>Easy </a:t>
            </a:r>
            <a:r>
              <a:rPr lang="en-US" altLang="en-US" sz="2400" dirty="0">
                <a:solidFill>
                  <a:srgbClr val="FF0000"/>
                </a:solidFill>
              </a:rPr>
              <a:t>migration</a:t>
            </a:r>
            <a:r>
              <a:rPr lang="en-US" altLang="en-US" sz="2400" dirty="0"/>
              <a:t> of virtual machines (shutdown needed or not).</a:t>
            </a:r>
          </a:p>
          <a:p>
            <a:pPr marL="457200" lvl="1" indent="0" eaLnBrk="1" hangingPunct="1">
              <a:buNone/>
            </a:pPr>
            <a:endParaRPr lang="en-US" altLang="en-US" sz="2400" dirty="0"/>
          </a:p>
          <a:p>
            <a:pPr lvl="1" eaLnBrk="1" hangingPunct="1"/>
            <a:endParaRPr lang="en-US" altLang="en-US" sz="2400" dirty="0"/>
          </a:p>
        </p:txBody>
      </p:sp>
      <p:sp>
        <p:nvSpPr>
          <p:cNvPr id="11268" name="Slide Number Placeholder 4">
            <a:extLst>
              <a:ext uri="{FF2B5EF4-FFF2-40B4-BE49-F238E27FC236}">
                <a16:creationId xmlns:a16="http://schemas.microsoft.com/office/drawing/2014/main" id="{F62413EF-E4A6-4478-851E-A094ACFA5CB9}"/>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fld id="{7DD81D7F-4BBF-41D7-8F6D-20746FA86783}" type="slidenum">
              <a:rPr lang="en-GB" altLang="en-US" sz="1200">
                <a:solidFill>
                  <a:schemeClr val="bg1"/>
                </a:solidFill>
              </a:rPr>
              <a:pPr/>
              <a:t>9</a:t>
            </a:fld>
            <a:endParaRPr lang="en-GB" altLang="en-US" sz="1200">
              <a:solidFill>
                <a:schemeClr val="bg1"/>
              </a:solidFill>
            </a:endParaRPr>
          </a:p>
        </p:txBody>
      </p:sp>
    </p:spTree>
  </p:cSld>
  <p:clrMapOvr>
    <a:masterClrMapping/>
  </p:clrMapOvr>
  <p:transition/>
</p:sld>
</file>

<file path=ppt/theme/theme1.xml><?xml version="1.0" encoding="utf-8"?>
<a:theme xmlns:a="http://schemas.openxmlformats.org/drawingml/2006/main" name="Sk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Sky</Template>
  <TotalTime>35756</TotalTime>
  <Words>1887</Words>
  <Application>Microsoft Office PowerPoint</Application>
  <PresentationFormat>On-screen Show (4:3)</PresentationFormat>
  <Paragraphs>287</Paragraphs>
  <Slides>49</Slides>
  <Notes>3</Notes>
  <HiddenSlides>1</HiddenSlides>
  <MMClips>1</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49</vt:i4>
      </vt:variant>
    </vt:vector>
  </HeadingPairs>
  <TitlesOfParts>
    <vt:vector size="59" baseType="lpstr">
      <vt:lpstr>Arial</vt:lpstr>
      <vt:lpstr>Calibri</vt:lpstr>
      <vt:lpstr>Cambria</vt:lpstr>
      <vt:lpstr>Comic Sans MS</vt:lpstr>
      <vt:lpstr>Courier New</vt:lpstr>
      <vt:lpstr>Segoe UI</vt:lpstr>
      <vt:lpstr>Times New Roman</vt:lpstr>
      <vt:lpstr>Wingdings</vt:lpstr>
      <vt:lpstr>Sky</vt:lpstr>
      <vt:lpstr>Bitmap Image</vt:lpstr>
      <vt:lpstr>Unit III</vt:lpstr>
      <vt:lpstr>Virtualization</vt:lpstr>
      <vt:lpstr>Virtual Machines </vt:lpstr>
      <vt:lpstr>Virtual Machine Concept </vt:lpstr>
      <vt:lpstr>Virtual Machine Consolidation</vt:lpstr>
      <vt:lpstr>Approaches to virtualization</vt:lpstr>
      <vt:lpstr>Virtualization</vt:lpstr>
      <vt:lpstr>Virtual Machines</vt:lpstr>
      <vt:lpstr>Virtualization in General</vt:lpstr>
      <vt:lpstr>Some Commercial Cloud Offerings</vt:lpstr>
      <vt:lpstr>Cloud Taxonomy</vt:lpstr>
      <vt:lpstr>The cloud computing architecture</vt:lpstr>
      <vt:lpstr>Cloud Computing Services Classification</vt:lpstr>
      <vt:lpstr>Infrastructure-as-a-Service </vt:lpstr>
      <vt:lpstr>The Platform-as-a-Service reference model</vt:lpstr>
      <vt:lpstr>A taxonomy of virtualization techniques.</vt:lpstr>
      <vt:lpstr>A hardware virtualization reference model</vt:lpstr>
      <vt:lpstr>In the computer-age</vt:lpstr>
      <vt:lpstr>A Lot of Servers/Machines...</vt:lpstr>
      <vt:lpstr>User’s View of Virtualization</vt:lpstr>
      <vt:lpstr>Difference between Traditional Computer and Virtual machines </vt:lpstr>
      <vt:lpstr>Virtualization - Basics</vt:lpstr>
      <vt:lpstr>Virtualization example</vt:lpstr>
      <vt:lpstr>Virtualization - Definition</vt:lpstr>
      <vt:lpstr>Primitive Operations in Virtual Machines</vt:lpstr>
      <vt:lpstr>Three VM Architectures</vt:lpstr>
      <vt:lpstr>Five Levels of Virtualization ranging from Hardware to Applications</vt:lpstr>
      <vt:lpstr>Why Virtualization?</vt:lpstr>
      <vt:lpstr>Why Virtualization?</vt:lpstr>
      <vt:lpstr>Virtualization Benefits</vt:lpstr>
      <vt:lpstr>Virtualized Model - Cloud</vt:lpstr>
      <vt:lpstr>Implementation Levels of Virtualization</vt:lpstr>
      <vt:lpstr>Virtualization Techniques</vt:lpstr>
      <vt:lpstr>Full Virtualization</vt:lpstr>
      <vt:lpstr>Hardware-level virtualization-Server </vt:lpstr>
      <vt:lpstr>Hardware-level virtualization</vt:lpstr>
      <vt:lpstr>OS-Level Virtualization</vt:lpstr>
      <vt:lpstr>Para virtualization</vt:lpstr>
      <vt:lpstr>Para virtualization</vt:lpstr>
      <vt:lpstr>Hardware- assisted Virtualization</vt:lpstr>
      <vt:lpstr>Hardware- assisted Virtualization</vt:lpstr>
      <vt:lpstr>Tools for Virtualization</vt:lpstr>
      <vt:lpstr>Hypervisor</vt:lpstr>
      <vt:lpstr>Type-I Hypervisor</vt:lpstr>
      <vt:lpstr>Type-II Hypervisor</vt:lpstr>
      <vt:lpstr>Virtual Machine Manager (VMM)</vt:lpstr>
      <vt:lpstr>Virtual Machine Manager (VMM)</vt:lpstr>
      <vt:lpstr>VMM Architecture</vt:lpstr>
      <vt:lpstr>Criteria of VMM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IaaS - Server Virtualization</dc:title>
  <dc:creator>cyhuang</dc:creator>
  <cp:lastModifiedBy>hp</cp:lastModifiedBy>
  <cp:revision>2286</cp:revision>
  <dcterms:created xsi:type="dcterms:W3CDTF">2006-08-16T00:00:00Z</dcterms:created>
  <dcterms:modified xsi:type="dcterms:W3CDTF">2022-03-28T06:33:22Z</dcterms:modified>
</cp:coreProperties>
</file>